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5"/>
    <p:sldMasterId id="2147483799" r:id="rId6"/>
  </p:sldMasterIdLst>
  <p:notesMasterIdLst>
    <p:notesMasterId r:id="rId36"/>
  </p:notesMasterIdLst>
  <p:handoutMasterIdLst>
    <p:handoutMasterId r:id="rId37"/>
  </p:handoutMasterIdLst>
  <p:sldIdLst>
    <p:sldId id="754" r:id="rId7"/>
    <p:sldId id="793" r:id="rId8"/>
    <p:sldId id="794" r:id="rId9"/>
    <p:sldId id="795" r:id="rId10"/>
    <p:sldId id="796" r:id="rId11"/>
    <p:sldId id="797" r:id="rId12"/>
    <p:sldId id="798" r:id="rId13"/>
    <p:sldId id="799" r:id="rId14"/>
    <p:sldId id="800" r:id="rId15"/>
    <p:sldId id="801" r:id="rId16"/>
    <p:sldId id="802" r:id="rId17"/>
    <p:sldId id="803" r:id="rId18"/>
    <p:sldId id="804" r:id="rId19"/>
    <p:sldId id="805" r:id="rId20"/>
    <p:sldId id="806" r:id="rId21"/>
    <p:sldId id="807" r:id="rId22"/>
    <p:sldId id="808" r:id="rId23"/>
    <p:sldId id="809" r:id="rId24"/>
    <p:sldId id="810" r:id="rId25"/>
    <p:sldId id="811" r:id="rId26"/>
    <p:sldId id="812" r:id="rId27"/>
    <p:sldId id="813" r:id="rId28"/>
    <p:sldId id="814" r:id="rId29"/>
    <p:sldId id="815" r:id="rId30"/>
    <p:sldId id="816" r:id="rId31"/>
    <p:sldId id="817" r:id="rId32"/>
    <p:sldId id="818" r:id="rId33"/>
    <p:sldId id="845" r:id="rId34"/>
    <p:sldId id="846" r:id="rId35"/>
  </p:sldIdLst>
  <p:sldSz cx="12192000" cy="6858000"/>
  <p:notesSz cx="6858000" cy="9144000"/>
  <p:custDataLst>
    <p:tags r:id="rId38"/>
  </p:custDataLst>
  <p:defaultTextStyle>
    <a:defPPr>
      <a:defRPr lang="en-US"/>
    </a:defPPr>
    <a:lvl1pPr marL="0" algn="l" defTabSz="457107" rtl="0" eaLnBrk="1" latinLnBrk="0" hangingPunct="1">
      <a:defRPr sz="1900" kern="1200">
        <a:solidFill>
          <a:schemeClr val="tx1"/>
        </a:solidFill>
        <a:latin typeface="+mn-lt"/>
        <a:ea typeface="+mn-ea"/>
        <a:cs typeface="+mn-cs"/>
      </a:defRPr>
    </a:lvl1pPr>
    <a:lvl2pPr marL="457107" algn="l" defTabSz="457107" rtl="0" eaLnBrk="1" latinLnBrk="0" hangingPunct="1">
      <a:defRPr sz="1900" kern="1200">
        <a:solidFill>
          <a:schemeClr val="tx1"/>
        </a:solidFill>
        <a:latin typeface="+mn-lt"/>
        <a:ea typeface="+mn-ea"/>
        <a:cs typeface="+mn-cs"/>
      </a:defRPr>
    </a:lvl2pPr>
    <a:lvl3pPr marL="914218" algn="l" defTabSz="457107" rtl="0" eaLnBrk="1" latinLnBrk="0" hangingPunct="1">
      <a:defRPr sz="1900" kern="1200">
        <a:solidFill>
          <a:schemeClr val="tx1"/>
        </a:solidFill>
        <a:latin typeface="+mn-lt"/>
        <a:ea typeface="+mn-ea"/>
        <a:cs typeface="+mn-cs"/>
      </a:defRPr>
    </a:lvl3pPr>
    <a:lvl4pPr marL="1371328" algn="l" defTabSz="457107" rtl="0" eaLnBrk="1" latinLnBrk="0" hangingPunct="1">
      <a:defRPr sz="1900" kern="1200">
        <a:solidFill>
          <a:schemeClr val="tx1"/>
        </a:solidFill>
        <a:latin typeface="+mn-lt"/>
        <a:ea typeface="+mn-ea"/>
        <a:cs typeface="+mn-cs"/>
      </a:defRPr>
    </a:lvl4pPr>
    <a:lvl5pPr marL="1828437" algn="l" defTabSz="457107" rtl="0" eaLnBrk="1" latinLnBrk="0" hangingPunct="1">
      <a:defRPr sz="1900" kern="1200">
        <a:solidFill>
          <a:schemeClr val="tx1"/>
        </a:solidFill>
        <a:latin typeface="+mn-lt"/>
        <a:ea typeface="+mn-ea"/>
        <a:cs typeface="+mn-cs"/>
      </a:defRPr>
    </a:lvl5pPr>
    <a:lvl6pPr marL="2285550" algn="l" defTabSz="457107" rtl="0" eaLnBrk="1" latinLnBrk="0" hangingPunct="1">
      <a:defRPr sz="1900" kern="1200">
        <a:solidFill>
          <a:schemeClr val="tx1"/>
        </a:solidFill>
        <a:latin typeface="+mn-lt"/>
        <a:ea typeface="+mn-ea"/>
        <a:cs typeface="+mn-cs"/>
      </a:defRPr>
    </a:lvl6pPr>
    <a:lvl7pPr marL="2742654" algn="l" defTabSz="457107" rtl="0" eaLnBrk="1" latinLnBrk="0" hangingPunct="1">
      <a:defRPr sz="1900" kern="1200">
        <a:solidFill>
          <a:schemeClr val="tx1"/>
        </a:solidFill>
        <a:latin typeface="+mn-lt"/>
        <a:ea typeface="+mn-ea"/>
        <a:cs typeface="+mn-cs"/>
      </a:defRPr>
    </a:lvl7pPr>
    <a:lvl8pPr marL="3199760" algn="l" defTabSz="457107" rtl="0" eaLnBrk="1" latinLnBrk="0" hangingPunct="1">
      <a:defRPr sz="1900" kern="1200">
        <a:solidFill>
          <a:schemeClr val="tx1"/>
        </a:solidFill>
        <a:latin typeface="+mn-lt"/>
        <a:ea typeface="+mn-ea"/>
        <a:cs typeface="+mn-cs"/>
      </a:defRPr>
    </a:lvl8pPr>
    <a:lvl9pPr marL="3656867" algn="l" defTabSz="45710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8" userDrawn="1">
          <p15:clr>
            <a:srgbClr val="A4A3A4"/>
          </p15:clr>
        </p15:guide>
        <p15:guide id="2" orient="horz" pos="3664" userDrawn="1">
          <p15:clr>
            <a:srgbClr val="A4A3A4"/>
          </p15:clr>
        </p15:guide>
        <p15:guide id="3" pos="211" userDrawn="1">
          <p15:clr>
            <a:srgbClr val="A4A3A4"/>
          </p15:clr>
        </p15:guide>
        <p15:guide id="4" orient="horz" pos="921">
          <p15:clr>
            <a:srgbClr val="A4A3A4"/>
          </p15:clr>
        </p15:guide>
        <p15:guide id="5" orient="horz" pos="3793">
          <p15:clr>
            <a:srgbClr val="A4A3A4"/>
          </p15:clr>
        </p15:guide>
        <p15:guide id="6" pos="74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A626AA"/>
    <a:srgbClr val="808080"/>
    <a:srgbClr val="D9E1EE"/>
    <a:srgbClr val="829DC7"/>
    <a:srgbClr val="BFBFBF"/>
    <a:srgbClr val="00B2A9"/>
    <a:srgbClr val="AEA400"/>
    <a:srgbClr val="FF6319"/>
    <a:srgbClr val="83C9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9" autoAdjust="0"/>
    <p:restoredTop sz="93892" autoAdjust="0"/>
  </p:normalViewPr>
  <p:slideViewPr>
    <p:cSldViewPr snapToGrid="0">
      <p:cViewPr varScale="1">
        <p:scale>
          <a:sx n="85" d="100"/>
          <a:sy n="85" d="100"/>
        </p:scale>
        <p:origin x="486" y="78"/>
      </p:cViewPr>
      <p:guideLst>
        <p:guide orient="horz" pos="1888"/>
        <p:guide orient="horz" pos="3664"/>
        <p:guide pos="211"/>
        <p:guide orient="horz" pos="921"/>
        <p:guide orient="horz" pos="3793"/>
        <p:guide pos="7491"/>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0" d="100"/>
          <a:sy n="80" d="100"/>
        </p:scale>
        <p:origin x="-2484"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Reddy Hanumaihgari" userId="86a9f56c-2e65-4a80-9d64-63b9c07412a6" providerId="ADAL" clId="{BB2B464C-98ED-4306-AF58-9ADC9346591E}"/>
  </pc:docChgLst>
  <pc:docChgLst>
    <pc:chgData name="Sandeep Reddy Hanumaihgari" userId="86a9f56c-2e65-4a80-9d64-63b9c07412a6" providerId="ADAL" clId="{A7F34B32-F2CC-4DF5-88DA-C25885AF61BA}"/>
  </pc:docChgLst>
  <pc:docChgLst>
    <pc:chgData name="Sandeep Reddy Hanumaihgari" userId="86a9f56c-2e65-4a80-9d64-63b9c07412a6" providerId="ADAL" clId="{8B9BF89F-71A2-4869-B63E-BF49A746CCFB}"/>
  </pc:docChgLst>
  <pc:docChgLst>
    <pc:chgData name="Sandeep Reddy Hanumaihgari" userId="86a9f56c-2e65-4a80-9d64-63b9c07412a6" providerId="ADAL" clId="{74F751A9-8391-42B7-8669-6CFD377C8BE3}"/>
    <pc:docChg chg="delSld modSld">
      <pc:chgData name="Sandeep Reddy Hanumaihgari" userId="86a9f56c-2e65-4a80-9d64-63b9c07412a6" providerId="ADAL" clId="{74F751A9-8391-42B7-8669-6CFD377C8BE3}" dt="2018-05-05T06:55:39.850" v="11" actId="20577"/>
      <pc:docMkLst>
        <pc:docMk/>
      </pc:docMkLst>
      <pc:sldChg chg="modSp">
        <pc:chgData name="Sandeep Reddy Hanumaihgari" userId="86a9f56c-2e65-4a80-9d64-63b9c07412a6" providerId="ADAL" clId="{74F751A9-8391-42B7-8669-6CFD377C8BE3}" dt="2018-05-05T06:55:39.850" v="11" actId="20577"/>
        <pc:sldMkLst>
          <pc:docMk/>
          <pc:sldMk cId="147571053" sldId="754"/>
        </pc:sldMkLst>
        <pc:spChg chg="mod">
          <ac:chgData name="Sandeep Reddy Hanumaihgari" userId="86a9f56c-2e65-4a80-9d64-63b9c07412a6" providerId="ADAL" clId="{74F751A9-8391-42B7-8669-6CFD377C8BE3}" dt="2018-05-05T06:55:39.850" v="11" actId="20577"/>
          <ac:spMkLst>
            <pc:docMk/>
            <pc:sldMk cId="147571053" sldId="754"/>
            <ac:spMk id="2" creationId="{00000000-0000-0000-0000-000000000000}"/>
          </ac:spMkLst>
        </pc:spChg>
      </pc:sldChg>
      <pc:sldChg chg="del">
        <pc:chgData name="Sandeep Reddy Hanumaihgari" userId="86a9f56c-2e65-4a80-9d64-63b9c07412a6" providerId="ADAL" clId="{74F751A9-8391-42B7-8669-6CFD377C8BE3}" dt="2018-05-05T06:40:22.937" v="1" actId="2696"/>
        <pc:sldMkLst>
          <pc:docMk/>
          <pc:sldMk cId="909674958" sldId="837"/>
        </pc:sldMkLst>
      </pc:sldChg>
      <pc:sldChg chg="del">
        <pc:chgData name="Sandeep Reddy Hanumaihgari" userId="86a9f56c-2e65-4a80-9d64-63b9c07412a6" providerId="ADAL" clId="{74F751A9-8391-42B7-8669-6CFD377C8BE3}" dt="2018-05-05T06:40:23.827" v="2" actId="2696"/>
        <pc:sldMkLst>
          <pc:docMk/>
          <pc:sldMk cId="825840743" sldId="838"/>
        </pc:sldMkLst>
      </pc:sldChg>
      <pc:sldChg chg="del">
        <pc:chgData name="Sandeep Reddy Hanumaihgari" userId="86a9f56c-2e65-4a80-9d64-63b9c07412a6" providerId="ADAL" clId="{74F751A9-8391-42B7-8669-6CFD377C8BE3}" dt="2018-05-05T06:40:24.522" v="3" actId="2696"/>
        <pc:sldMkLst>
          <pc:docMk/>
          <pc:sldMk cId="913556223" sldId="839"/>
        </pc:sldMkLst>
      </pc:sldChg>
      <pc:sldChg chg="del">
        <pc:chgData name="Sandeep Reddy Hanumaihgari" userId="86a9f56c-2e65-4a80-9d64-63b9c07412a6" providerId="ADAL" clId="{74F751A9-8391-42B7-8669-6CFD377C8BE3}" dt="2018-05-05T06:40:25.250" v="4" actId="2696"/>
        <pc:sldMkLst>
          <pc:docMk/>
          <pc:sldMk cId="1138639739" sldId="840"/>
        </pc:sldMkLst>
      </pc:sldChg>
      <pc:sldChg chg="del">
        <pc:chgData name="Sandeep Reddy Hanumaihgari" userId="86a9f56c-2e65-4a80-9d64-63b9c07412a6" providerId="ADAL" clId="{74F751A9-8391-42B7-8669-6CFD377C8BE3}" dt="2018-05-05T06:40:21.422" v="0" actId="2696"/>
        <pc:sldMkLst>
          <pc:docMk/>
          <pc:sldMk cId="2187448009" sldId="841"/>
        </pc:sldMkLst>
      </pc:sldChg>
      <pc:sldChg chg="del">
        <pc:chgData name="Sandeep Reddy Hanumaihgari" userId="86a9f56c-2e65-4a80-9d64-63b9c07412a6" providerId="ADAL" clId="{74F751A9-8391-42B7-8669-6CFD377C8BE3}" dt="2018-05-05T06:40:30.742" v="6" actId="2696"/>
        <pc:sldMkLst>
          <pc:docMk/>
          <pc:sldMk cId="1759970235" sldId="842"/>
        </pc:sldMkLst>
      </pc:sldChg>
      <pc:sldChg chg="del">
        <pc:chgData name="Sandeep Reddy Hanumaihgari" userId="86a9f56c-2e65-4a80-9d64-63b9c07412a6" providerId="ADAL" clId="{74F751A9-8391-42B7-8669-6CFD377C8BE3}" dt="2018-05-05T06:40:27.580" v="5" actId="2696"/>
        <pc:sldMkLst>
          <pc:docMk/>
          <pc:sldMk cId="3041675897" sldId="843"/>
        </pc:sldMkLst>
      </pc:sldChg>
      <pc:sldChg chg="del">
        <pc:chgData name="Sandeep Reddy Hanumaihgari" userId="86a9f56c-2e65-4a80-9d64-63b9c07412a6" providerId="ADAL" clId="{74F751A9-8391-42B7-8669-6CFD377C8BE3}" dt="2018-05-05T06:40:32.914" v="7" actId="2696"/>
        <pc:sldMkLst>
          <pc:docMk/>
          <pc:sldMk cId="2009512565" sldId="844"/>
        </pc:sldMkLst>
      </pc:sldChg>
    </pc:docChg>
  </pc:docChgLst>
  <pc:docChgLst>
    <pc:chgData name="Sandeep Reddy Hanumaihgari" userId="86a9f56c-2e65-4a80-9d64-63b9c07412a6" providerId="ADAL" clId="{FB5F1FCE-4D1D-44A0-9551-20C180F1758D}"/>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F4A009-2FD0-4F45-B3CD-E519918B1907}" type="datetimeFigureOut">
              <a:rPr lang="en-US" smtClean="0"/>
              <a:pPr/>
              <a:t>5/5/2018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8977FB-8AE1-C34B-B1D6-41401FAE3383}" type="slidenum">
              <a:rPr lang="en-US" smtClean="0"/>
              <a:pPr/>
              <a:t>‹#›</a:t>
            </a:fld>
            <a:endParaRPr lang="en-US"/>
          </a:p>
        </p:txBody>
      </p:sp>
    </p:spTree>
    <p:extLst>
      <p:ext uri="{BB962C8B-B14F-4D97-AF65-F5344CB8AC3E}">
        <p14:creationId xmlns:p14="http://schemas.microsoft.com/office/powerpoint/2010/main" val="6446946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A48D8D-67FD-BE45-A481-1697E0088AAD}" type="datetimeFigureOut">
              <a:rPr lang="en-US" smtClean="0"/>
              <a:pPr/>
              <a:t>5/5/2018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E44088-C168-9C41-84A1-E1475C991B46}" type="slidenum">
              <a:rPr lang="en-US" smtClean="0"/>
              <a:pPr/>
              <a:t>‹#›</a:t>
            </a:fld>
            <a:endParaRPr lang="en-US" dirty="0"/>
          </a:p>
        </p:txBody>
      </p:sp>
    </p:spTree>
    <p:extLst>
      <p:ext uri="{BB962C8B-B14F-4D97-AF65-F5344CB8AC3E}">
        <p14:creationId xmlns:p14="http://schemas.microsoft.com/office/powerpoint/2010/main" val="910670658"/>
      </p:ext>
    </p:extLst>
  </p:cSld>
  <p:clrMap bg1="lt1" tx1="dk1" bg2="lt2" tx2="dk2" accent1="accent1" accent2="accent2" accent3="accent3" accent4="accent4" accent5="accent5" accent6="accent6" hlink="hlink" folHlink="folHlink"/>
  <p:hf hdr="0" ftr="0" dt="0"/>
  <p:notesStyle>
    <a:lvl1pPr marL="0" algn="l" defTabSz="457107" rtl="0" eaLnBrk="1" latinLnBrk="0" hangingPunct="1">
      <a:defRPr sz="1200" kern="1200">
        <a:solidFill>
          <a:schemeClr val="tx1"/>
        </a:solidFill>
        <a:latin typeface="+mn-lt"/>
        <a:ea typeface="+mn-ea"/>
        <a:cs typeface="+mn-cs"/>
      </a:defRPr>
    </a:lvl1pPr>
    <a:lvl2pPr marL="457107" algn="l" defTabSz="457107" rtl="0" eaLnBrk="1" latinLnBrk="0" hangingPunct="1">
      <a:defRPr sz="1200" kern="1200">
        <a:solidFill>
          <a:schemeClr val="tx1"/>
        </a:solidFill>
        <a:latin typeface="+mn-lt"/>
        <a:ea typeface="+mn-ea"/>
        <a:cs typeface="+mn-cs"/>
      </a:defRPr>
    </a:lvl2pPr>
    <a:lvl3pPr marL="914218" algn="l" defTabSz="457107" rtl="0" eaLnBrk="1" latinLnBrk="0" hangingPunct="1">
      <a:defRPr sz="1200" kern="1200">
        <a:solidFill>
          <a:schemeClr val="tx1"/>
        </a:solidFill>
        <a:latin typeface="+mn-lt"/>
        <a:ea typeface="+mn-ea"/>
        <a:cs typeface="+mn-cs"/>
      </a:defRPr>
    </a:lvl3pPr>
    <a:lvl4pPr marL="1371328" algn="l" defTabSz="457107" rtl="0" eaLnBrk="1" latinLnBrk="0" hangingPunct="1">
      <a:defRPr sz="1200" kern="1200">
        <a:solidFill>
          <a:schemeClr val="tx1"/>
        </a:solidFill>
        <a:latin typeface="+mn-lt"/>
        <a:ea typeface="+mn-ea"/>
        <a:cs typeface="+mn-cs"/>
      </a:defRPr>
    </a:lvl4pPr>
    <a:lvl5pPr marL="1828437" algn="l" defTabSz="457107" rtl="0" eaLnBrk="1" latinLnBrk="0" hangingPunct="1">
      <a:defRPr sz="1200" kern="1200">
        <a:solidFill>
          <a:schemeClr val="tx1"/>
        </a:solidFill>
        <a:latin typeface="+mn-lt"/>
        <a:ea typeface="+mn-ea"/>
        <a:cs typeface="+mn-cs"/>
      </a:defRPr>
    </a:lvl5pPr>
    <a:lvl6pPr marL="2285550" algn="l" defTabSz="457107" rtl="0" eaLnBrk="1" latinLnBrk="0" hangingPunct="1">
      <a:defRPr sz="1200" kern="1200">
        <a:solidFill>
          <a:schemeClr val="tx1"/>
        </a:solidFill>
        <a:latin typeface="+mn-lt"/>
        <a:ea typeface="+mn-ea"/>
        <a:cs typeface="+mn-cs"/>
      </a:defRPr>
    </a:lvl6pPr>
    <a:lvl7pPr marL="2742654" algn="l" defTabSz="457107" rtl="0" eaLnBrk="1" latinLnBrk="0" hangingPunct="1">
      <a:defRPr sz="1200" kern="1200">
        <a:solidFill>
          <a:schemeClr val="tx1"/>
        </a:solidFill>
        <a:latin typeface="+mn-lt"/>
        <a:ea typeface="+mn-ea"/>
        <a:cs typeface="+mn-cs"/>
      </a:defRPr>
    </a:lvl7pPr>
    <a:lvl8pPr marL="3199760" algn="l" defTabSz="457107" rtl="0" eaLnBrk="1" latinLnBrk="0" hangingPunct="1">
      <a:defRPr sz="1200" kern="1200">
        <a:solidFill>
          <a:schemeClr val="tx1"/>
        </a:solidFill>
        <a:latin typeface="+mn-lt"/>
        <a:ea typeface="+mn-ea"/>
        <a:cs typeface="+mn-cs"/>
      </a:defRPr>
    </a:lvl8pPr>
    <a:lvl9pPr marL="3656867" algn="l" defTabSz="45710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4"/>
            <a:ext cx="2971800" cy="457200"/>
          </a:xfrm>
          <a:prstGeom prst="rect">
            <a:avLst/>
          </a:prstGeom>
        </p:spPr>
        <p:txBody>
          <a:bodyPr/>
          <a:lstStyle/>
          <a:p>
            <a:fld id="{269BF997-9B5F-4A82-AF31-6E87F25749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656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E44088-C168-9C41-84A1-E1475C991B46}" type="slidenum">
              <a:rPr lang="en-US" smtClean="0"/>
              <a:pPr/>
              <a:t>12</a:t>
            </a:fld>
            <a:endParaRPr lang="en-US" dirty="0"/>
          </a:p>
        </p:txBody>
      </p:sp>
    </p:spTree>
    <p:extLst>
      <p:ext uri="{BB962C8B-B14F-4D97-AF65-F5344CB8AC3E}">
        <p14:creationId xmlns:p14="http://schemas.microsoft.com/office/powerpoint/2010/main" val="3000322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8000" y="1396812"/>
            <a:ext cx="6600000" cy="1470025"/>
          </a:xfrm>
        </p:spPr>
        <p:txBody>
          <a:bodyPr anchor="t" anchorCtr="0">
            <a:noAutofit/>
          </a:bodyPr>
          <a:lstStyle>
            <a:lvl1pPr>
              <a:defRPr sz="4100" b="1">
                <a:latin typeface="Verdana" pitchFamily="34" charset="0"/>
                <a:ea typeface="Verdana" pitchFamily="34" charset="0"/>
                <a:cs typeface="Verdana" pitchFamily="34" charset="0"/>
              </a:defRPr>
            </a:lvl1pPr>
          </a:lstStyle>
          <a:p>
            <a:r>
              <a:rPr lang="en-US"/>
              <a:t>Click to edit Master title style</a:t>
            </a:r>
            <a:endParaRPr lang="nl-NL" dirty="0"/>
          </a:p>
        </p:txBody>
      </p:sp>
      <p:sp>
        <p:nvSpPr>
          <p:cNvPr id="3" name="Subtitle 2"/>
          <p:cNvSpPr>
            <a:spLocks noGrp="1"/>
          </p:cNvSpPr>
          <p:nvPr>
            <p:ph type="subTitle" idx="1"/>
          </p:nvPr>
        </p:nvSpPr>
        <p:spPr>
          <a:xfrm>
            <a:off x="2928000" y="2955600"/>
            <a:ext cx="6600000" cy="1486800"/>
          </a:xfrm>
        </p:spPr>
        <p:txBody>
          <a:bodyPr>
            <a:noAutofit/>
          </a:bodyPr>
          <a:lstStyle>
            <a:lvl1pPr marL="0" indent="0" algn="l">
              <a:buNone/>
              <a:defRPr sz="2700" b="0">
                <a:solidFill>
                  <a:schemeClr val="tx1"/>
                </a:solidFill>
                <a:latin typeface="Verdana" pitchFamily="34" charset="0"/>
                <a:ea typeface="Verdana" pitchFamily="34" charset="0"/>
                <a:cs typeface="Verdana" pitchFamily="34" charset="0"/>
              </a:defRPr>
            </a:lvl1pPr>
            <a:lvl2pPr marL="609459" indent="0" algn="ctr">
              <a:buNone/>
              <a:defRPr>
                <a:solidFill>
                  <a:schemeClr val="tx1">
                    <a:tint val="75000"/>
                  </a:schemeClr>
                </a:solidFill>
              </a:defRPr>
            </a:lvl2pPr>
            <a:lvl3pPr marL="1218930" indent="0" algn="ctr">
              <a:buNone/>
              <a:defRPr>
                <a:solidFill>
                  <a:schemeClr val="tx1">
                    <a:tint val="75000"/>
                  </a:schemeClr>
                </a:solidFill>
              </a:defRPr>
            </a:lvl3pPr>
            <a:lvl4pPr marL="1828392" indent="0" algn="ctr">
              <a:buNone/>
              <a:defRPr>
                <a:solidFill>
                  <a:schemeClr val="tx1">
                    <a:tint val="75000"/>
                  </a:schemeClr>
                </a:solidFill>
              </a:defRPr>
            </a:lvl4pPr>
            <a:lvl5pPr marL="2437858" indent="0" algn="ctr">
              <a:buNone/>
              <a:defRPr>
                <a:solidFill>
                  <a:schemeClr val="tx1">
                    <a:tint val="75000"/>
                  </a:schemeClr>
                </a:solidFill>
              </a:defRPr>
            </a:lvl5pPr>
            <a:lvl6pPr marL="3047316" indent="0" algn="ctr">
              <a:buNone/>
              <a:defRPr>
                <a:solidFill>
                  <a:schemeClr val="tx1">
                    <a:tint val="75000"/>
                  </a:schemeClr>
                </a:solidFill>
              </a:defRPr>
            </a:lvl6pPr>
            <a:lvl7pPr marL="3656775"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endParaRPr lang="nl-NL" dirty="0"/>
          </a:p>
        </p:txBody>
      </p:sp>
      <p:sp>
        <p:nvSpPr>
          <p:cNvPr id="8"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dirty="0" err="1">
                <a:solidFill>
                  <a:prstClr val="black"/>
                </a:solidFill>
                <a:ea typeface="Verdana" pitchFamily="34" charset="0"/>
                <a:cs typeface="Verdana" pitchFamily="34" charset="0"/>
              </a:rPr>
              <a:t>dd</a:t>
            </a:r>
            <a:r>
              <a:rPr lang="nl-NL" sz="1600" dirty="0">
                <a:solidFill>
                  <a:prstClr val="black"/>
                </a:solidFill>
                <a:ea typeface="Verdana" pitchFamily="34" charset="0"/>
                <a:cs typeface="Verdana" pitchFamily="34" charset="0"/>
              </a:rPr>
              <a:t>-mm-</a:t>
            </a:r>
            <a:r>
              <a:rPr lang="nl-NL" sz="1600" dirty="0" err="1">
                <a:solidFill>
                  <a:prstClr val="black"/>
                </a:solidFill>
                <a:ea typeface="Verdana" pitchFamily="34" charset="0"/>
                <a:cs typeface="Verdana" pitchFamily="34" charset="0"/>
              </a:rPr>
              <a:t>yyyy</a:t>
            </a:r>
            <a:endParaRPr lang="nl-NL" sz="1600" dirty="0">
              <a:solidFill>
                <a:prstClr val="black"/>
              </a:solidFill>
              <a:ea typeface="Verdana" pitchFamily="34" charset="0"/>
              <a:cs typeface="Verdana" pitchFamily="34" charset="0"/>
            </a:endParaRPr>
          </a:p>
        </p:txBody>
      </p:sp>
    </p:spTree>
    <p:extLst>
      <p:ext uri="{BB962C8B-B14F-4D97-AF65-F5344CB8AC3E}">
        <p14:creationId xmlns:p14="http://schemas.microsoft.com/office/powerpoint/2010/main" val="21896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4" y="-26151"/>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055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8075"/>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3004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4224"/>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1582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0373"/>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24595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4224"/>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854555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0373"/>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00070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18197"/>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587689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18197"/>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66957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98839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7296"/>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90847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782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1282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153699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3149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85814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36395"/>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71039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25365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37800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807968" y="2660915"/>
            <a:ext cx="6240693"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44584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807968" y="2660915"/>
            <a:ext cx="6240693"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58155269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7705" y="1604798"/>
            <a:ext cx="6600000"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312021" y="5654157"/>
            <a:ext cx="6552064"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9170"/>
            <a:r>
              <a:rPr lang="en-US" sz="9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October 2016. © 2016 Atos. Confidential information owned by Atos, to be used by the recipient only. This document, or any part of it, may not be reproduced, copied, circulated and/or distributed nor quoted without prior written approval from Atos.</a:t>
            </a:r>
            <a:endParaRPr lang="en-US" sz="9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591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00" y="378000"/>
            <a:ext cx="11655040" cy="756000"/>
          </a:xfrm>
        </p:spPr>
        <p:txBody>
          <a:bodyPr/>
          <a:lstStyle/>
          <a:p>
            <a:r>
              <a:rPr lang="en-US"/>
              <a:t>Click to edit Master title style</a:t>
            </a:r>
            <a:endParaRPr lang="nl-NL"/>
          </a:p>
        </p:txBody>
      </p:sp>
      <p:sp>
        <p:nvSpPr>
          <p:cNvPr id="3" name="Content Placeholder 2"/>
          <p:cNvSpPr>
            <a:spLocks noGrp="1"/>
          </p:cNvSpPr>
          <p:nvPr>
            <p:ph idx="1"/>
          </p:nvPr>
        </p:nvSpPr>
        <p:spPr>
          <a:xfrm>
            <a:off x="187200" y="1124744"/>
            <a:ext cx="11664000" cy="49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29190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124745"/>
            <a:ext cx="11664000" cy="4964817"/>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320400" y="6309320"/>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9" name="Title 8"/>
          <p:cNvSpPr>
            <a:spLocks noGrp="1"/>
          </p:cNvSpPr>
          <p:nvPr>
            <p:ph type="title" hasCustomPrompt="1"/>
          </p:nvPr>
        </p:nvSpPr>
        <p:spPr>
          <a:xfrm>
            <a:off x="288651"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277967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am One Pager">
    <p:spTree>
      <p:nvGrpSpPr>
        <p:cNvPr id="1" name=""/>
        <p:cNvGrpSpPr/>
        <p:nvPr/>
      </p:nvGrpSpPr>
      <p:grpSpPr>
        <a:xfrm>
          <a:off x="0" y="0"/>
          <a:ext cx="0" cy="0"/>
          <a:chOff x="0" y="0"/>
          <a:chExt cx="0" cy="0"/>
        </a:xfrm>
      </p:grpSpPr>
      <p:sp>
        <p:nvSpPr>
          <p:cNvPr id="34" name="Text Placeholder 12"/>
          <p:cNvSpPr>
            <a:spLocks noGrp="1"/>
          </p:cNvSpPr>
          <p:nvPr>
            <p:ph type="body" sz="quarter" idx="22" hasCustomPrompt="1"/>
          </p:nvPr>
        </p:nvSpPr>
        <p:spPr>
          <a:xfrm>
            <a:off x="491220" y="359757"/>
            <a:ext cx="2052669" cy="328295"/>
          </a:xfrm>
          <a:prstGeom prst="rect">
            <a:avLst/>
          </a:prstGeom>
        </p:spPr>
        <p:txBody>
          <a:bodyPr wrap="none" lIns="119997" tIns="0" rIns="119997" bIns="0">
            <a:spAutoFit/>
          </a:bodyPr>
          <a:lstStyle>
            <a:lvl1pPr marL="0" indent="0">
              <a:buNone/>
              <a:defRPr sz="2100" baseline="0">
                <a:solidFill>
                  <a:schemeClr val="tx1"/>
                </a:solidFill>
                <a:latin typeface="Stag Medium" pitchFamily="50" charset="0"/>
              </a:defRPr>
            </a:lvl1pPr>
          </a:lstStyle>
          <a:p>
            <a:pPr lvl="0"/>
            <a:r>
              <a:rPr lang="pl-PL" dirty="0" err="1"/>
              <a:t>Slide</a:t>
            </a:r>
            <a:r>
              <a:rPr lang="pl-PL" dirty="0"/>
              <a:t> </a:t>
            </a:r>
            <a:r>
              <a:rPr lang="pl-PL" dirty="0" err="1"/>
              <a:t>Title</a:t>
            </a:r>
            <a:endParaRPr lang="pl-PL" dirty="0"/>
          </a:p>
        </p:txBody>
      </p:sp>
      <p:sp>
        <p:nvSpPr>
          <p:cNvPr id="90" name="Slide Number Placeholder 24"/>
          <p:cNvSpPr>
            <a:spLocks noGrp="1"/>
          </p:cNvSpPr>
          <p:nvPr>
            <p:ph type="sldNum" sz="quarter" idx="4"/>
          </p:nvPr>
        </p:nvSpPr>
        <p:spPr>
          <a:xfrm>
            <a:off x="420664" y="6325835"/>
            <a:ext cx="356936" cy="369332"/>
          </a:xfrm>
          <a:prstGeom prst="rect">
            <a:avLst/>
          </a:prstGeom>
        </p:spPr>
        <p:txBody>
          <a:bodyPr vert="horz" wrap="none" lIns="0" tIns="60958" rIns="0" bIns="60958" rtlCol="0" anchor="ctr">
            <a:spAutoFit/>
          </a:bodyPr>
          <a:lstStyle>
            <a:lvl1pPr algn="r">
              <a:defRPr sz="1600">
                <a:solidFill>
                  <a:schemeClr val="tx1"/>
                </a:solidFill>
                <a:latin typeface="+mn-lt"/>
              </a:defRPr>
            </a:lvl1pPr>
          </a:lstStyle>
          <a:p>
            <a:pPr defTabSz="1219170"/>
            <a:fld id="{143CEFA1-60CA-4AF3-AAD2-AEF6B5D9A710}" type="slidenum">
              <a:rPr lang="pl-PL" smtClean="0">
                <a:solidFill>
                  <a:prstClr val="black"/>
                </a:solidFill>
              </a:rPr>
              <a:pPr defTabSz="1219170"/>
              <a:t>‹#›</a:t>
            </a:fld>
            <a:endParaRPr lang="pl-PL" dirty="0">
              <a:solidFill>
                <a:prstClr val="black"/>
              </a:solidFill>
            </a:endParaRPr>
          </a:p>
        </p:txBody>
      </p:sp>
      <p:sp>
        <p:nvSpPr>
          <p:cNvPr id="21" name="Footer Placeholder 23"/>
          <p:cNvSpPr>
            <a:spLocks noGrp="1"/>
          </p:cNvSpPr>
          <p:nvPr>
            <p:ph type="ftr" sz="quarter" idx="3"/>
          </p:nvPr>
        </p:nvSpPr>
        <p:spPr>
          <a:xfrm>
            <a:off x="978945" y="6357844"/>
            <a:ext cx="3126925" cy="307776"/>
          </a:xfrm>
          <a:prstGeom prst="rect">
            <a:avLst/>
          </a:prstGeom>
        </p:spPr>
        <p:txBody>
          <a:bodyPr vert="horz" wrap="none" lIns="0" tIns="60958" rIns="0" bIns="60958" rtlCol="0" anchor="ctr">
            <a:spAutoFit/>
          </a:bodyPr>
          <a:lstStyle>
            <a:lvl1pPr algn="l">
              <a:defRPr sz="1200">
                <a:solidFill>
                  <a:schemeClr val="tx1"/>
                </a:solidFill>
              </a:defRPr>
            </a:lvl1pPr>
          </a:lstStyle>
          <a:p>
            <a:pPr defTabSz="1219170"/>
            <a:r>
              <a:rPr lang="it-IT" dirty="0">
                <a:solidFill>
                  <a:prstClr val="black"/>
                </a:solidFill>
              </a:rPr>
              <a:t>GB&amp;PS EPS Global Delivery Center India</a:t>
            </a:r>
            <a:endParaRPr lang="pl-PL" dirty="0">
              <a:solidFill>
                <a:prstClr val="black"/>
              </a:solidFill>
            </a:endParaRPr>
          </a:p>
        </p:txBody>
      </p:sp>
      <p:sp>
        <p:nvSpPr>
          <p:cNvPr id="46" name="Text Placeholder 41"/>
          <p:cNvSpPr>
            <a:spLocks noGrp="1"/>
          </p:cNvSpPr>
          <p:nvPr>
            <p:ph type="body" sz="quarter" idx="86"/>
          </p:nvPr>
        </p:nvSpPr>
        <p:spPr>
          <a:xfrm>
            <a:off x="576691" y="5010721"/>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err="1"/>
              <a:t>References</a:t>
            </a:r>
            <a:endParaRPr lang="pl-PL" sz="2100" dirty="0"/>
          </a:p>
        </p:txBody>
      </p:sp>
      <p:sp>
        <p:nvSpPr>
          <p:cNvPr id="3" name="Picture Placeholder 2"/>
          <p:cNvSpPr>
            <a:spLocks noGrp="1"/>
          </p:cNvSpPr>
          <p:nvPr>
            <p:ph type="pic" sz="quarter" idx="108"/>
          </p:nvPr>
        </p:nvSpPr>
        <p:spPr>
          <a:xfrm>
            <a:off x="612274" y="4304678"/>
            <a:ext cx="1508027" cy="618796"/>
          </a:xfrm>
          <a:effectLst/>
        </p:spPr>
        <p:txBody>
          <a:bodyPr>
            <a:normAutofit/>
          </a:bodyPr>
          <a:lstStyle>
            <a:lvl1pPr marL="0" indent="0">
              <a:buNone/>
              <a:defRPr sz="1200"/>
            </a:lvl1pPr>
          </a:lstStyle>
          <a:p>
            <a:endParaRPr lang="pl-PL" dirty="0"/>
          </a:p>
        </p:txBody>
      </p:sp>
      <p:sp>
        <p:nvSpPr>
          <p:cNvPr id="111" name="Picture Placeholder 2"/>
          <p:cNvSpPr>
            <a:spLocks noGrp="1"/>
          </p:cNvSpPr>
          <p:nvPr>
            <p:ph type="pic" sz="quarter" idx="109"/>
          </p:nvPr>
        </p:nvSpPr>
        <p:spPr>
          <a:xfrm>
            <a:off x="2191475" y="4304678"/>
            <a:ext cx="1508027" cy="618796"/>
          </a:xfrm>
          <a:effectLst/>
        </p:spPr>
        <p:txBody>
          <a:bodyPr>
            <a:normAutofit/>
          </a:bodyPr>
          <a:lstStyle>
            <a:lvl1pPr marL="0" indent="0">
              <a:buNone/>
              <a:defRPr sz="1200"/>
            </a:lvl1pPr>
          </a:lstStyle>
          <a:p>
            <a:endParaRPr lang="pl-PL" dirty="0"/>
          </a:p>
        </p:txBody>
      </p:sp>
      <p:sp>
        <p:nvSpPr>
          <p:cNvPr id="112" name="Picture Placeholder 2"/>
          <p:cNvSpPr>
            <a:spLocks noGrp="1"/>
          </p:cNvSpPr>
          <p:nvPr>
            <p:ph type="pic" sz="quarter" idx="110"/>
          </p:nvPr>
        </p:nvSpPr>
        <p:spPr>
          <a:xfrm>
            <a:off x="3770675" y="4304678"/>
            <a:ext cx="1508027" cy="618796"/>
          </a:xfrm>
          <a:effectLst/>
        </p:spPr>
        <p:txBody>
          <a:bodyPr>
            <a:normAutofit/>
          </a:bodyPr>
          <a:lstStyle>
            <a:lvl1pPr marL="0" indent="0">
              <a:buNone/>
              <a:defRPr sz="1200"/>
            </a:lvl1pPr>
          </a:lstStyle>
          <a:p>
            <a:endParaRPr lang="pl-PL" dirty="0"/>
          </a:p>
        </p:txBody>
      </p:sp>
      <p:sp>
        <p:nvSpPr>
          <p:cNvPr id="113" name="Picture Placeholder 2"/>
          <p:cNvSpPr>
            <a:spLocks noGrp="1"/>
          </p:cNvSpPr>
          <p:nvPr>
            <p:ph type="pic" sz="quarter" idx="111"/>
          </p:nvPr>
        </p:nvSpPr>
        <p:spPr>
          <a:xfrm>
            <a:off x="5349875" y="4304678"/>
            <a:ext cx="1508027" cy="618796"/>
          </a:xfrm>
          <a:effectLst/>
        </p:spPr>
        <p:txBody>
          <a:bodyPr>
            <a:normAutofit/>
          </a:bodyPr>
          <a:lstStyle>
            <a:lvl1pPr marL="0" indent="0">
              <a:buNone/>
              <a:defRPr sz="1200"/>
            </a:lvl1pPr>
          </a:lstStyle>
          <a:p>
            <a:endParaRPr lang="pl-PL" dirty="0"/>
          </a:p>
        </p:txBody>
      </p:sp>
      <p:sp>
        <p:nvSpPr>
          <p:cNvPr id="114" name="Picture Placeholder 2"/>
          <p:cNvSpPr>
            <a:spLocks noGrp="1"/>
          </p:cNvSpPr>
          <p:nvPr>
            <p:ph type="pic" sz="quarter" idx="112"/>
          </p:nvPr>
        </p:nvSpPr>
        <p:spPr>
          <a:xfrm>
            <a:off x="6932945" y="4304678"/>
            <a:ext cx="1508027" cy="618796"/>
          </a:xfrm>
          <a:effectLst/>
        </p:spPr>
        <p:txBody>
          <a:bodyPr>
            <a:normAutofit/>
          </a:bodyPr>
          <a:lstStyle>
            <a:lvl1pPr marL="0" indent="0">
              <a:buNone/>
              <a:defRPr sz="1200"/>
            </a:lvl1pPr>
          </a:lstStyle>
          <a:p>
            <a:endParaRPr lang="pl-PL" dirty="0"/>
          </a:p>
        </p:txBody>
      </p:sp>
      <p:sp>
        <p:nvSpPr>
          <p:cNvPr id="119" name="Picture Placeholder 2"/>
          <p:cNvSpPr>
            <a:spLocks noGrp="1"/>
          </p:cNvSpPr>
          <p:nvPr>
            <p:ph type="pic" sz="quarter" idx="113"/>
          </p:nvPr>
        </p:nvSpPr>
        <p:spPr>
          <a:xfrm>
            <a:off x="8512145" y="4304678"/>
            <a:ext cx="1508027" cy="618796"/>
          </a:xfrm>
          <a:effectLst/>
        </p:spPr>
        <p:txBody>
          <a:bodyPr>
            <a:normAutofit/>
          </a:bodyPr>
          <a:lstStyle>
            <a:lvl1pPr marL="0" indent="0">
              <a:buNone/>
              <a:defRPr sz="1200"/>
            </a:lvl1pPr>
          </a:lstStyle>
          <a:p>
            <a:endParaRPr lang="pl-PL" dirty="0"/>
          </a:p>
        </p:txBody>
      </p:sp>
      <p:sp>
        <p:nvSpPr>
          <p:cNvPr id="120" name="Picture Placeholder 2"/>
          <p:cNvSpPr>
            <a:spLocks noGrp="1"/>
          </p:cNvSpPr>
          <p:nvPr>
            <p:ph type="pic" sz="quarter" idx="114"/>
          </p:nvPr>
        </p:nvSpPr>
        <p:spPr>
          <a:xfrm>
            <a:off x="10091292" y="4304678"/>
            <a:ext cx="1508027" cy="618796"/>
          </a:xfrm>
          <a:effectLst/>
        </p:spPr>
        <p:txBody>
          <a:bodyPr>
            <a:normAutofit/>
          </a:bodyPr>
          <a:lstStyle>
            <a:lvl1pPr marL="0" indent="0">
              <a:buNone/>
              <a:defRPr sz="1200"/>
            </a:lvl1pPr>
          </a:lstStyle>
          <a:p>
            <a:endParaRPr lang="pl-PL" dirty="0"/>
          </a:p>
        </p:txBody>
      </p:sp>
      <p:sp>
        <p:nvSpPr>
          <p:cNvPr id="121" name="Picture Placeholder 2"/>
          <p:cNvSpPr>
            <a:spLocks noGrp="1"/>
          </p:cNvSpPr>
          <p:nvPr>
            <p:ph type="pic" sz="quarter" idx="115"/>
          </p:nvPr>
        </p:nvSpPr>
        <p:spPr>
          <a:xfrm>
            <a:off x="612274" y="5302523"/>
            <a:ext cx="1508027" cy="618796"/>
          </a:xfrm>
          <a:effectLst/>
        </p:spPr>
        <p:txBody>
          <a:bodyPr>
            <a:normAutofit/>
          </a:bodyPr>
          <a:lstStyle>
            <a:lvl1pPr marL="0" indent="0">
              <a:buNone/>
              <a:defRPr sz="1200"/>
            </a:lvl1pPr>
          </a:lstStyle>
          <a:p>
            <a:endParaRPr lang="pl-PL" dirty="0"/>
          </a:p>
        </p:txBody>
      </p:sp>
      <p:sp>
        <p:nvSpPr>
          <p:cNvPr id="122" name="Picture Placeholder 2"/>
          <p:cNvSpPr>
            <a:spLocks noGrp="1"/>
          </p:cNvSpPr>
          <p:nvPr>
            <p:ph type="pic" sz="quarter" idx="116"/>
          </p:nvPr>
        </p:nvSpPr>
        <p:spPr>
          <a:xfrm>
            <a:off x="2191475" y="5302523"/>
            <a:ext cx="1508027" cy="618796"/>
          </a:xfrm>
          <a:effectLst/>
        </p:spPr>
        <p:txBody>
          <a:bodyPr>
            <a:normAutofit/>
          </a:bodyPr>
          <a:lstStyle>
            <a:lvl1pPr marL="0" indent="0">
              <a:buNone/>
              <a:defRPr sz="1200"/>
            </a:lvl1pPr>
          </a:lstStyle>
          <a:p>
            <a:endParaRPr lang="pl-PL" dirty="0"/>
          </a:p>
        </p:txBody>
      </p:sp>
      <p:sp>
        <p:nvSpPr>
          <p:cNvPr id="124" name="Picture Placeholder 2"/>
          <p:cNvSpPr>
            <a:spLocks noGrp="1"/>
          </p:cNvSpPr>
          <p:nvPr>
            <p:ph type="pic" sz="quarter" idx="117"/>
          </p:nvPr>
        </p:nvSpPr>
        <p:spPr>
          <a:xfrm>
            <a:off x="3770675" y="5302523"/>
            <a:ext cx="1508027" cy="618796"/>
          </a:xfrm>
          <a:effectLst/>
        </p:spPr>
        <p:txBody>
          <a:bodyPr>
            <a:normAutofit/>
          </a:bodyPr>
          <a:lstStyle>
            <a:lvl1pPr marL="0" indent="0">
              <a:buNone/>
              <a:defRPr sz="1200"/>
            </a:lvl1pPr>
          </a:lstStyle>
          <a:p>
            <a:endParaRPr lang="pl-PL" dirty="0"/>
          </a:p>
        </p:txBody>
      </p:sp>
      <p:sp>
        <p:nvSpPr>
          <p:cNvPr id="125" name="Picture Placeholder 2"/>
          <p:cNvSpPr>
            <a:spLocks noGrp="1"/>
          </p:cNvSpPr>
          <p:nvPr>
            <p:ph type="pic" sz="quarter" idx="118"/>
          </p:nvPr>
        </p:nvSpPr>
        <p:spPr>
          <a:xfrm>
            <a:off x="5349875" y="5302523"/>
            <a:ext cx="1508027" cy="618796"/>
          </a:xfrm>
          <a:effectLst/>
        </p:spPr>
        <p:txBody>
          <a:bodyPr>
            <a:normAutofit/>
          </a:bodyPr>
          <a:lstStyle>
            <a:lvl1pPr marL="0" indent="0">
              <a:buNone/>
              <a:defRPr sz="1200"/>
            </a:lvl1pPr>
          </a:lstStyle>
          <a:p>
            <a:endParaRPr lang="pl-PL" dirty="0"/>
          </a:p>
        </p:txBody>
      </p:sp>
      <p:sp>
        <p:nvSpPr>
          <p:cNvPr id="126" name="Picture Placeholder 2"/>
          <p:cNvSpPr>
            <a:spLocks noGrp="1"/>
          </p:cNvSpPr>
          <p:nvPr>
            <p:ph type="pic" sz="quarter" idx="119"/>
          </p:nvPr>
        </p:nvSpPr>
        <p:spPr>
          <a:xfrm>
            <a:off x="6932945" y="5302523"/>
            <a:ext cx="1508027" cy="618796"/>
          </a:xfrm>
          <a:effectLst/>
        </p:spPr>
        <p:txBody>
          <a:bodyPr>
            <a:normAutofit/>
          </a:bodyPr>
          <a:lstStyle>
            <a:lvl1pPr marL="0" indent="0">
              <a:buNone/>
              <a:defRPr sz="1200"/>
            </a:lvl1pPr>
          </a:lstStyle>
          <a:p>
            <a:endParaRPr lang="pl-PL" dirty="0"/>
          </a:p>
        </p:txBody>
      </p:sp>
      <p:sp>
        <p:nvSpPr>
          <p:cNvPr id="127" name="Picture Placeholder 2"/>
          <p:cNvSpPr>
            <a:spLocks noGrp="1"/>
          </p:cNvSpPr>
          <p:nvPr>
            <p:ph type="pic" sz="quarter" idx="120"/>
          </p:nvPr>
        </p:nvSpPr>
        <p:spPr>
          <a:xfrm>
            <a:off x="8512145" y="5302523"/>
            <a:ext cx="1508027" cy="618796"/>
          </a:xfrm>
          <a:effectLst/>
        </p:spPr>
        <p:txBody>
          <a:bodyPr>
            <a:normAutofit/>
          </a:bodyPr>
          <a:lstStyle>
            <a:lvl1pPr marL="0" indent="0">
              <a:buNone/>
              <a:defRPr sz="1200"/>
            </a:lvl1pPr>
          </a:lstStyle>
          <a:p>
            <a:endParaRPr lang="pl-PL" dirty="0"/>
          </a:p>
        </p:txBody>
      </p:sp>
      <p:sp>
        <p:nvSpPr>
          <p:cNvPr id="128" name="Picture Placeholder 2"/>
          <p:cNvSpPr>
            <a:spLocks noGrp="1"/>
          </p:cNvSpPr>
          <p:nvPr>
            <p:ph type="pic" sz="quarter" idx="121"/>
          </p:nvPr>
        </p:nvSpPr>
        <p:spPr>
          <a:xfrm>
            <a:off x="10091292" y="5302523"/>
            <a:ext cx="1508027" cy="618796"/>
          </a:xfrm>
          <a:effectLst/>
        </p:spPr>
        <p:txBody>
          <a:bodyPr>
            <a:normAutofit/>
          </a:bodyPr>
          <a:lstStyle>
            <a:lvl1pPr marL="0" indent="0">
              <a:buNone/>
              <a:defRPr sz="1200"/>
            </a:lvl1pPr>
          </a:lstStyle>
          <a:p>
            <a:endParaRPr lang="pl-PL" dirty="0"/>
          </a:p>
        </p:txBody>
      </p:sp>
      <p:sp>
        <p:nvSpPr>
          <p:cNvPr id="133" name="Text Placeholder 6"/>
          <p:cNvSpPr>
            <a:spLocks noGrp="1"/>
          </p:cNvSpPr>
          <p:nvPr>
            <p:ph type="body" sz="quarter" idx="124"/>
          </p:nvPr>
        </p:nvSpPr>
        <p:spPr>
          <a:xfrm>
            <a:off x="576692"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4" name="Text Placeholder 6"/>
          <p:cNvSpPr>
            <a:spLocks noGrp="1"/>
          </p:cNvSpPr>
          <p:nvPr>
            <p:ph type="body" sz="quarter" idx="125"/>
          </p:nvPr>
        </p:nvSpPr>
        <p:spPr>
          <a:xfrm>
            <a:off x="94864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5" name="Text Placeholder 6"/>
          <p:cNvSpPr>
            <a:spLocks noGrp="1"/>
          </p:cNvSpPr>
          <p:nvPr>
            <p:ph type="body" sz="quarter" idx="126"/>
          </p:nvPr>
        </p:nvSpPr>
        <p:spPr>
          <a:xfrm>
            <a:off x="72592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6" name="Text Placeholder 6"/>
          <p:cNvSpPr>
            <a:spLocks noGrp="1"/>
          </p:cNvSpPr>
          <p:nvPr>
            <p:ph type="body" sz="quarter" idx="127"/>
          </p:nvPr>
        </p:nvSpPr>
        <p:spPr>
          <a:xfrm>
            <a:off x="50320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7" name="Text Placeholder 6"/>
          <p:cNvSpPr>
            <a:spLocks noGrp="1"/>
          </p:cNvSpPr>
          <p:nvPr>
            <p:ph type="body" sz="quarter" idx="128"/>
          </p:nvPr>
        </p:nvSpPr>
        <p:spPr>
          <a:xfrm>
            <a:off x="2803892"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42" name="Text Placeholder 41"/>
          <p:cNvSpPr>
            <a:spLocks noGrp="1"/>
          </p:cNvSpPr>
          <p:nvPr>
            <p:ph type="body" sz="quarter" idx="129" hasCustomPrompt="1"/>
          </p:nvPr>
        </p:nvSpPr>
        <p:spPr>
          <a:xfrm>
            <a:off x="576691" y="4012875"/>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a:t>Technologies &amp; </a:t>
            </a:r>
            <a:r>
              <a:rPr lang="pl-PL" sz="2100" dirty="0" err="1"/>
              <a:t>Methods</a:t>
            </a:r>
            <a:endParaRPr lang="pl-PL" sz="2100" dirty="0"/>
          </a:p>
        </p:txBody>
      </p:sp>
      <p:sp>
        <p:nvSpPr>
          <p:cNvPr id="143" name="Text Placeholder 41"/>
          <p:cNvSpPr>
            <a:spLocks noGrp="1"/>
          </p:cNvSpPr>
          <p:nvPr>
            <p:ph type="body" sz="quarter" idx="130" hasCustomPrompt="1"/>
          </p:nvPr>
        </p:nvSpPr>
        <p:spPr>
          <a:xfrm>
            <a:off x="576691" y="2868995"/>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a:t>Team </a:t>
            </a:r>
            <a:r>
              <a:rPr lang="pl-PL" sz="2100" dirty="0" err="1"/>
              <a:t>Structure</a:t>
            </a:r>
            <a:endParaRPr lang="pl-PL" sz="2100" dirty="0"/>
          </a:p>
        </p:txBody>
      </p:sp>
      <p:sp>
        <p:nvSpPr>
          <p:cNvPr id="146" name="Text Placeholder 15"/>
          <p:cNvSpPr>
            <a:spLocks noGrp="1"/>
          </p:cNvSpPr>
          <p:nvPr>
            <p:ph type="body" sz="quarter" idx="131" hasCustomPrompt="1"/>
          </p:nvPr>
        </p:nvSpPr>
        <p:spPr>
          <a:xfrm>
            <a:off x="576687" y="882021"/>
            <a:ext cx="920611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2100">
                <a:solidFill>
                  <a:schemeClr val="bg1"/>
                </a:solidFill>
                <a:latin typeface="+mj-lt"/>
              </a:defRPr>
            </a:lvl1pPr>
          </a:lstStyle>
          <a:p>
            <a:r>
              <a:rPr lang="pl-PL" dirty="0" err="1"/>
              <a:t>Provided</a:t>
            </a:r>
            <a:r>
              <a:rPr lang="pl-PL" dirty="0"/>
              <a:t> Services</a:t>
            </a:r>
          </a:p>
        </p:txBody>
      </p:sp>
      <p:sp>
        <p:nvSpPr>
          <p:cNvPr id="147" name="Text Placeholder 15"/>
          <p:cNvSpPr>
            <a:spLocks noGrp="1"/>
          </p:cNvSpPr>
          <p:nvPr>
            <p:ph type="body" sz="quarter" idx="132" hasCustomPrompt="1"/>
          </p:nvPr>
        </p:nvSpPr>
        <p:spPr>
          <a:xfrm>
            <a:off x="9843577" y="882021"/>
            <a:ext cx="1795200"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1600">
                <a:solidFill>
                  <a:schemeClr val="bg1"/>
                </a:solidFill>
                <a:latin typeface="+mj-lt"/>
              </a:defRPr>
            </a:lvl1pPr>
          </a:lstStyle>
          <a:p>
            <a:r>
              <a:rPr lang="pl-PL" dirty="0"/>
              <a:t>Team Manager</a:t>
            </a:r>
          </a:p>
        </p:txBody>
      </p:sp>
      <p:sp>
        <p:nvSpPr>
          <p:cNvPr id="130" name="Text Placeholder 2"/>
          <p:cNvSpPr>
            <a:spLocks noGrp="1"/>
          </p:cNvSpPr>
          <p:nvPr>
            <p:ph type="body" sz="quarter" idx="61"/>
          </p:nvPr>
        </p:nvSpPr>
        <p:spPr>
          <a:xfrm>
            <a:off x="576692" y="1169621"/>
            <a:ext cx="9206109" cy="1624673"/>
          </a:xfrm>
          <a:solidFill>
            <a:srgbClr val="F5F5F5"/>
          </a:solidFill>
          <a:ln>
            <a:solidFill>
              <a:srgbClr val="0066A1"/>
            </a:solidFill>
          </a:ln>
          <a:effectLst>
            <a:outerShdw blurRad="76200" dist="12700" dir="5400000" algn="ctr" rotWithShape="0">
              <a:srgbClr val="000000">
                <a:alpha val="35000"/>
              </a:srgbClr>
            </a:outerShdw>
          </a:effectLst>
        </p:spPr>
        <p:txBody>
          <a:bodyPr lIns="119997" rIns="119997">
            <a:normAutofit/>
          </a:bodyPr>
          <a:lstStyle>
            <a:lvl1pPr marL="383990">
              <a:spcBef>
                <a:spcPts val="533"/>
              </a:spcBef>
              <a:spcAft>
                <a:spcPts val="533"/>
              </a:spcAft>
              <a:defRPr sz="2100"/>
            </a:lvl1pPr>
            <a:lvl2pPr marL="767981">
              <a:spcBef>
                <a:spcPts val="0"/>
              </a:spcBef>
              <a:spcAft>
                <a:spcPts val="0"/>
              </a:spcAft>
              <a:defRPr sz="1900"/>
            </a:lvl2pPr>
            <a:lvl3pPr>
              <a:defRPr sz="16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9" name="Picture Placeholder 2"/>
          <p:cNvSpPr>
            <a:spLocks noGrp="1"/>
          </p:cNvSpPr>
          <p:nvPr>
            <p:ph type="pic" sz="quarter" idx="122"/>
          </p:nvPr>
        </p:nvSpPr>
        <p:spPr>
          <a:xfrm>
            <a:off x="9843576" y="1169824"/>
            <a:ext cx="1795200" cy="1347269"/>
          </a:xfrm>
          <a:ln>
            <a:solidFill>
              <a:schemeClr val="tx2"/>
            </a:solidFill>
          </a:ln>
          <a:effectLst>
            <a:outerShdw blurRad="76200" dist="12700" dir="5400000" algn="ctr" rotWithShape="0">
              <a:srgbClr val="000000">
                <a:alpha val="35000"/>
              </a:srgbClr>
            </a:outerShdw>
          </a:effectLst>
        </p:spPr>
        <p:txBody>
          <a:bodyPr>
            <a:normAutofit/>
          </a:bodyPr>
          <a:lstStyle>
            <a:lvl1pPr marL="0" indent="0">
              <a:buNone/>
              <a:defRPr sz="1200"/>
            </a:lvl1pPr>
          </a:lstStyle>
          <a:p>
            <a:endParaRPr lang="pl-PL" dirty="0"/>
          </a:p>
        </p:txBody>
      </p:sp>
      <p:sp>
        <p:nvSpPr>
          <p:cNvPr id="48" name="Text Placeholder 15"/>
          <p:cNvSpPr>
            <a:spLocks noGrp="1"/>
          </p:cNvSpPr>
          <p:nvPr>
            <p:ph type="body" sz="quarter" idx="15" hasCustomPrompt="1"/>
          </p:nvPr>
        </p:nvSpPr>
        <p:spPr>
          <a:xfrm>
            <a:off x="9844971" y="2517092"/>
            <a:ext cx="1793803"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1300">
                <a:solidFill>
                  <a:schemeClr val="bg1"/>
                </a:solidFill>
                <a:latin typeface="+mj-lt"/>
              </a:defRPr>
            </a:lvl1pPr>
          </a:lstStyle>
          <a:p>
            <a:r>
              <a:rPr lang="pl-PL" dirty="0" err="1"/>
              <a:t>Name</a:t>
            </a:r>
            <a:endParaRPr lang="pl-PL" dirty="0"/>
          </a:p>
        </p:txBody>
      </p:sp>
    </p:spTree>
    <p:extLst>
      <p:ext uri="{BB962C8B-B14F-4D97-AF65-F5344CB8AC3E}">
        <p14:creationId xmlns:p14="http://schemas.microsoft.com/office/powerpoint/2010/main" val="1543630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p:bg>
      <p:bgPr>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7088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43125" y="1124744"/>
            <a:ext cx="6312000" cy="1245600"/>
          </a:xfrm>
        </p:spPr>
        <p:txBody>
          <a:bodyPr>
            <a:noAutofit/>
          </a:bodyPr>
          <a:lstStyle>
            <a:lvl1pPr>
              <a:defRPr sz="2400">
                <a:solidFill>
                  <a:schemeClr val="tx1"/>
                </a:solidFill>
              </a:defRPr>
            </a:lvl1pPr>
          </a:lstStyle>
          <a:p>
            <a:r>
              <a:rPr lang="en-US" dirty="0"/>
              <a:t>Click to edit Master title style</a:t>
            </a:r>
            <a:endParaRPr lang="nl-NL" dirty="0"/>
          </a:p>
        </p:txBody>
      </p:sp>
      <p:sp>
        <p:nvSpPr>
          <p:cNvPr id="12" name="AddNotifier#1"/>
          <p:cNvSpPr txBox="1">
            <a:spLocks noChangeArrowheads="1"/>
          </p:cNvSpPr>
          <p:nvPr userDrawn="1"/>
        </p:nvSpPr>
        <p:spPr bwMode="auto">
          <a:xfrm>
            <a:off x="2918917" y="3166337"/>
            <a:ext cx="6312000" cy="148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6" tIns="60948" rIns="121896" bIns="6094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8930"/>
            <a:r>
              <a:rPr lang="en-US" sz="1300" dirty="0">
                <a:solidFill>
                  <a:prstClr val="black"/>
                </a:solidFill>
                <a:latin typeface="Verdana" pitchFamily="34" charset="0"/>
                <a:ea typeface="Verdana" pitchFamily="34" charset="0"/>
                <a:cs typeface="Verdana" pitchFamily="34" charset="0"/>
              </a:rPr>
              <a:t>Atos, the Atos logo, Atos Consulting, Atos </a:t>
            </a:r>
            <a:r>
              <a:rPr lang="en-US" sz="1300" dirty="0" err="1">
                <a:solidFill>
                  <a:prstClr val="black"/>
                </a:solidFill>
                <a:latin typeface="Verdana" pitchFamily="34" charset="0"/>
                <a:ea typeface="Verdana" pitchFamily="34" charset="0"/>
                <a:cs typeface="Verdana" pitchFamily="34" charset="0"/>
              </a:rPr>
              <a:t>Worldgrid</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Worldline</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BlueKiwi</a:t>
            </a:r>
            <a:r>
              <a:rPr lang="en-US" sz="1300" dirty="0">
                <a:solidFill>
                  <a:prstClr val="black"/>
                </a:solidFill>
                <a:latin typeface="Verdana" pitchFamily="34" charset="0"/>
                <a:ea typeface="Verdana" pitchFamily="34" charset="0"/>
                <a:cs typeface="Verdana" pitchFamily="34" charset="0"/>
              </a:rPr>
              <a:t>, Bull, Canopy the Open Cloud Company, </a:t>
            </a:r>
            <a:r>
              <a:rPr lang="en-US" sz="1300" dirty="0" err="1">
                <a:solidFill>
                  <a:prstClr val="black"/>
                </a:solidFill>
                <a:latin typeface="Verdana" pitchFamily="34" charset="0"/>
                <a:ea typeface="Verdana" pitchFamily="34" charset="0"/>
                <a:cs typeface="Verdana" pitchFamily="34" charset="0"/>
              </a:rPr>
              <a:t>Yunano</a:t>
            </a:r>
            <a:r>
              <a:rPr lang="en-US" sz="1300" dirty="0">
                <a:solidFill>
                  <a:prstClr val="black"/>
                </a:solidFill>
                <a:latin typeface="Verdana" pitchFamily="34" charset="0"/>
                <a:ea typeface="Verdana" pitchFamily="34" charset="0"/>
                <a:cs typeface="Verdana" pitchFamily="34" charset="0"/>
              </a:rPr>
              <a:t>,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p>
        </p:txBody>
      </p:sp>
      <p:sp>
        <p:nvSpPr>
          <p:cNvPr id="7"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a:solidFill>
                  <a:prstClr val="black"/>
                </a:solidFill>
                <a:ea typeface="Verdana" pitchFamily="34" charset="0"/>
                <a:cs typeface="Verdana" pitchFamily="34" charset="0"/>
              </a:rPr>
              <a:t>dd-mm-yyyy</a:t>
            </a:r>
            <a:endParaRPr lang="nl-NL" sz="1600" dirty="0">
              <a:solidFill>
                <a:prstClr val="black"/>
              </a:solidFill>
              <a:ea typeface="Verdana" pitchFamily="34" charset="0"/>
              <a:cs typeface="Verdana" pitchFamily="34" charset="0"/>
            </a:endParaRPr>
          </a:p>
        </p:txBody>
      </p:sp>
      <p:sp>
        <p:nvSpPr>
          <p:cNvPr id="8" name="AddClassification"/>
          <p:cNvSpPr txBox="1">
            <a:spLocks noChangeArrowheads="1"/>
          </p:cNvSpPr>
          <p:nvPr userDrawn="1"/>
        </p:nvSpPr>
        <p:spPr bwMode="auto">
          <a:xfrm>
            <a:off x="4870315" y="6386411"/>
            <a:ext cx="24092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6" tIns="60948" rIns="121896" bIns="6094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8930"/>
            <a:r>
              <a:rPr lang="en-US" sz="1300" dirty="0">
                <a:solidFill>
                  <a:prstClr val="black"/>
                </a:solidFill>
                <a:latin typeface="Verdana" pitchFamily="34" charset="0"/>
                <a:ea typeface="Verdana" pitchFamily="34" charset="0"/>
                <a:cs typeface="Verdana" pitchFamily="34" charset="0"/>
              </a:rPr>
              <a:t>© Atos - For internal use</a:t>
            </a:r>
          </a:p>
        </p:txBody>
      </p:sp>
    </p:spTree>
    <p:extLst>
      <p:ext uri="{BB962C8B-B14F-4D97-AF65-F5344CB8AC3E}">
        <p14:creationId xmlns:p14="http://schemas.microsoft.com/office/powerpoint/2010/main" val="260077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705" y="1604798"/>
            <a:ext cx="11079128"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83908" y="3094328"/>
            <a:ext cx="11082925" cy="1486800"/>
          </a:xfrm>
          <a:prstGeom prst="rect">
            <a:avLst/>
          </a:prstGeom>
        </p:spPr>
        <p:txBody>
          <a:bodyPr>
            <a:noAutofit/>
          </a:bodyPr>
          <a:lstStyle>
            <a:lvl1pPr marL="0" indent="0" algn="l">
              <a:buNone/>
              <a:defRPr sz="3700" b="0">
                <a:solidFill>
                  <a:schemeClr val="bg1"/>
                </a:solidFill>
                <a:latin typeface="Verdana" pitchFamily="34" charset="0"/>
                <a:ea typeface="Verdana" pitchFamily="34" charset="0"/>
                <a:cs typeface="Verdana"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Click to edit the sub title</a:t>
            </a:r>
          </a:p>
        </p:txBody>
      </p:sp>
      <p:sp>
        <p:nvSpPr>
          <p:cNvPr id="10" name="AddClassification"/>
          <p:cNvSpPr txBox="1">
            <a:spLocks noChangeArrowheads="1"/>
          </p:cNvSpPr>
          <p:nvPr userDrawn="1"/>
        </p:nvSpPr>
        <p:spPr bwMode="auto">
          <a:xfrm>
            <a:off x="5082424" y="6195793"/>
            <a:ext cx="2027152" cy="29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9170"/>
            <a:r>
              <a:rPr lang="en-US" sz="1100">
                <a:solidFill>
                  <a:prstClr val="white"/>
                </a:solidFill>
                <a:latin typeface="Verdana" pitchFamily="34" charset="0"/>
                <a:ea typeface="Verdana" pitchFamily="34" charset="0"/>
                <a:cs typeface="Verdana" pitchFamily="34" charset="0"/>
              </a:rPr>
              <a:t>© Atos - For internal use</a:t>
            </a:r>
            <a:endParaRPr lang="en-US" sz="11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6017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0103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454400"/>
            <a:ext cx="11664000" cy="46332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320400" y="6309321"/>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6" name="Title 5"/>
          <p:cNvSpPr>
            <a:spLocks noGrp="1"/>
          </p:cNvSpPr>
          <p:nvPr>
            <p:ph type="title" hasCustomPrompt="1"/>
          </p:nvPr>
        </p:nvSpPr>
        <p:spPr>
          <a:xfrm>
            <a:off x="239349"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45031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454400"/>
            <a:ext cx="11664000" cy="46332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320400" y="6309320"/>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6" name="Title 5"/>
          <p:cNvSpPr>
            <a:spLocks noGrp="1"/>
          </p:cNvSpPr>
          <p:nvPr>
            <p:ph type="title" hasCustomPrompt="1"/>
          </p:nvPr>
        </p:nvSpPr>
        <p:spPr>
          <a:xfrm>
            <a:off x="288651"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6206686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8075"/>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759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7"/>
            </p:custDataLst>
            <p:extLst>
              <p:ext uri="{D42A27DB-BD31-4B8C-83A1-F6EECF244321}">
                <p14:modId xmlns:p14="http://schemas.microsoft.com/office/powerpoint/2010/main" val="25339989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8" imgW="216" imgH="216" progId="TCLayout.ActiveDocument.1">
                  <p:embed/>
                </p:oleObj>
              </mc:Choice>
              <mc:Fallback>
                <p:oleObj name="think-cell Slide" r:id="rId8" imgW="216" imgH="216" progId="TCLayout.ActiveDocument.1">
                  <p:embed/>
                  <p:pic>
                    <p:nvPicPr>
                      <p:cNvPr id="17" name="Object 16"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7" name="AddCustomFooter#1"/>
          <p:cNvSpPr txBox="1"/>
          <p:nvPr/>
        </p:nvSpPr>
        <p:spPr>
          <a:xfrm>
            <a:off x="254403" y="6259454"/>
            <a:ext cx="2088024" cy="323141"/>
          </a:xfrm>
          <a:prstGeom prst="rect">
            <a:avLst/>
          </a:prstGeom>
          <a:noFill/>
        </p:spPr>
        <p:txBody>
          <a:bodyPr wrap="none" lIns="121896" tIns="60948" rIns="121896" bIns="60948" rtlCol="0">
            <a:spAutoFit/>
          </a:bodyPr>
          <a:lstStyle/>
          <a:p>
            <a:pPr defTabSz="1218930"/>
            <a:r>
              <a:rPr lang="en-US" sz="1300" dirty="0">
                <a:solidFill>
                  <a:prstClr val="black"/>
                </a:solidFill>
                <a:ea typeface="Verdana" pitchFamily="34" charset="0"/>
                <a:cs typeface="Verdana" pitchFamily="34" charset="0"/>
              </a:rPr>
              <a:t>© Atos - Confidential</a:t>
            </a:r>
          </a:p>
        </p:txBody>
      </p:sp>
      <p:sp>
        <p:nvSpPr>
          <p:cNvPr id="2" name="Title Placeholder 1"/>
          <p:cNvSpPr>
            <a:spLocks noGrp="1"/>
          </p:cNvSpPr>
          <p:nvPr>
            <p:ph type="title"/>
          </p:nvPr>
        </p:nvSpPr>
        <p:spPr>
          <a:xfrm>
            <a:off x="201600" y="312000"/>
            <a:ext cx="11664000" cy="756000"/>
          </a:xfrm>
          <a:prstGeom prst="rect">
            <a:avLst/>
          </a:prstGeom>
        </p:spPr>
        <p:txBody>
          <a:bodyPr vert="horz" lIns="121896" tIns="60948" rIns="121896" bIns="60948" rtlCol="0" anchor="t" anchorCtr="0">
            <a:noAutofit/>
          </a:bodyPr>
          <a:lstStyle/>
          <a:p>
            <a:r>
              <a:rPr lang="nl-NL"/>
              <a:t>Klik om de stijl te bewerken</a:t>
            </a:r>
            <a:endParaRPr lang="nl-NL" dirty="0"/>
          </a:p>
        </p:txBody>
      </p:sp>
      <p:sp>
        <p:nvSpPr>
          <p:cNvPr id="3" name="Text Placeholder 2"/>
          <p:cNvSpPr>
            <a:spLocks noGrp="1"/>
          </p:cNvSpPr>
          <p:nvPr>
            <p:ph type="body" idx="1"/>
          </p:nvPr>
        </p:nvSpPr>
        <p:spPr>
          <a:xfrm>
            <a:off x="187200" y="1454400"/>
            <a:ext cx="11664000" cy="4633200"/>
          </a:xfrm>
          <a:prstGeom prst="rect">
            <a:avLst/>
          </a:prstGeom>
        </p:spPr>
        <p:txBody>
          <a:bodyPr vert="horz" lIns="121896" tIns="60948" rIns="121896" bIns="60948"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69075023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3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p:titleStyle>
    <p:bodyStyle>
      <a:lvl1pPr marL="359926" indent="-359926" algn="l" defTabSz="1218930" rtl="0" eaLnBrk="1" latinLnBrk="0" hangingPunct="1">
        <a:spcBef>
          <a:spcPct val="20000"/>
        </a:spcBef>
        <a:buClr>
          <a:schemeClr val="tx2"/>
        </a:buClr>
        <a:buFont typeface="Lucida Sans Unicode" pitchFamily="34" charset="0"/>
        <a:buChar char="▶"/>
        <a:defRPr sz="2100" kern="1200">
          <a:solidFill>
            <a:schemeClr val="tx1"/>
          </a:solidFill>
          <a:latin typeface="Verdana" pitchFamily="34" charset="0"/>
          <a:ea typeface="Verdana" pitchFamily="34" charset="0"/>
          <a:cs typeface="Verdana" pitchFamily="34" charset="0"/>
        </a:defRPr>
      </a:lvl1pPr>
      <a:lvl2pPr marL="719839" indent="-359926" algn="l" defTabSz="1218930" rtl="0" eaLnBrk="1" latinLnBrk="0" hangingPunct="1">
        <a:spcBef>
          <a:spcPts val="512"/>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2pPr>
      <a:lvl3pPr marL="1079760"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676"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4pPr>
      <a:lvl5pPr marL="1799602"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04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12"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7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36"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8930" rtl="0" eaLnBrk="1" latinLnBrk="0" hangingPunct="1">
        <a:defRPr sz="2400" kern="1200">
          <a:solidFill>
            <a:schemeClr val="tx1"/>
          </a:solidFill>
          <a:latin typeface="+mn-lt"/>
          <a:ea typeface="+mn-ea"/>
          <a:cs typeface="+mn-cs"/>
        </a:defRPr>
      </a:lvl1pPr>
      <a:lvl2pPr marL="609459" algn="l" defTabSz="1218930" rtl="0" eaLnBrk="1" latinLnBrk="0" hangingPunct="1">
        <a:defRPr sz="2400" kern="1200">
          <a:solidFill>
            <a:schemeClr val="tx1"/>
          </a:solidFill>
          <a:latin typeface="+mn-lt"/>
          <a:ea typeface="+mn-ea"/>
          <a:cs typeface="+mn-cs"/>
        </a:defRPr>
      </a:lvl2pPr>
      <a:lvl3pPr marL="1218930" algn="l" defTabSz="1218930" rtl="0" eaLnBrk="1" latinLnBrk="0" hangingPunct="1">
        <a:defRPr sz="2400" kern="1200">
          <a:solidFill>
            <a:schemeClr val="tx1"/>
          </a:solidFill>
          <a:latin typeface="+mn-lt"/>
          <a:ea typeface="+mn-ea"/>
          <a:cs typeface="+mn-cs"/>
        </a:defRPr>
      </a:lvl3pPr>
      <a:lvl4pPr marL="1828392" algn="l" defTabSz="1218930" rtl="0" eaLnBrk="1" latinLnBrk="0" hangingPunct="1">
        <a:defRPr sz="2400" kern="1200">
          <a:solidFill>
            <a:schemeClr val="tx1"/>
          </a:solidFill>
          <a:latin typeface="+mn-lt"/>
          <a:ea typeface="+mn-ea"/>
          <a:cs typeface="+mn-cs"/>
        </a:defRPr>
      </a:lvl4pPr>
      <a:lvl5pPr marL="2437858" algn="l" defTabSz="1218930" rtl="0" eaLnBrk="1" latinLnBrk="0" hangingPunct="1">
        <a:defRPr sz="2400" kern="1200">
          <a:solidFill>
            <a:schemeClr val="tx1"/>
          </a:solidFill>
          <a:latin typeface="+mn-lt"/>
          <a:ea typeface="+mn-ea"/>
          <a:cs typeface="+mn-cs"/>
        </a:defRPr>
      </a:lvl5pPr>
      <a:lvl6pPr marL="3047316" algn="l" defTabSz="1218930" rtl="0" eaLnBrk="1" latinLnBrk="0" hangingPunct="1">
        <a:defRPr sz="2400" kern="1200">
          <a:solidFill>
            <a:schemeClr val="tx1"/>
          </a:solidFill>
          <a:latin typeface="+mn-lt"/>
          <a:ea typeface="+mn-ea"/>
          <a:cs typeface="+mn-cs"/>
        </a:defRPr>
      </a:lvl6pPr>
      <a:lvl7pPr marL="3656775" algn="l" defTabSz="1218930" rtl="0" eaLnBrk="1" latinLnBrk="0" hangingPunct="1">
        <a:defRPr sz="2400" kern="1200">
          <a:solidFill>
            <a:schemeClr val="tx1"/>
          </a:solidFill>
          <a:latin typeface="+mn-lt"/>
          <a:ea typeface="+mn-ea"/>
          <a:cs typeface="+mn-cs"/>
        </a:defRPr>
      </a:lvl7pPr>
      <a:lvl8pPr marL="4266240" algn="l" defTabSz="1218930" rtl="0" eaLnBrk="1" latinLnBrk="0" hangingPunct="1">
        <a:defRPr sz="2400" kern="1200">
          <a:solidFill>
            <a:schemeClr val="tx1"/>
          </a:solidFill>
          <a:latin typeface="+mn-lt"/>
          <a:ea typeface="+mn-ea"/>
          <a:cs typeface="+mn-cs"/>
        </a:defRPr>
      </a:lvl8pPr>
      <a:lvl9pPr marL="4875703" algn="l" defTabSz="121893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 name="AddCustomFooter#1"/>
          <p:cNvSpPr txBox="1"/>
          <p:nvPr userDrawn="1"/>
        </p:nvSpPr>
        <p:spPr>
          <a:xfrm>
            <a:off x="1007435" y="6269058"/>
            <a:ext cx="6336704" cy="328295"/>
          </a:xfrm>
          <a:prstGeom prst="rect">
            <a:avLst/>
          </a:prstGeom>
          <a:noFill/>
        </p:spPr>
        <p:txBody>
          <a:bodyPr wrap="square" lIns="121917" tIns="60958" rIns="121917" bIns="60958" rtlCol="0">
            <a:spAutoFit/>
          </a:bodyPr>
          <a:lstStyle/>
          <a:p>
            <a:pPr defTabSz="1219170"/>
            <a:r>
              <a:rPr lang="pt-BR" sz="1300" dirty="0">
                <a:solidFill>
                  <a:prstClr val="black"/>
                </a:solidFill>
                <a:ea typeface="Verdana" pitchFamily="34" charset="0"/>
                <a:cs typeface="Verdana" pitchFamily="34" charset="0"/>
              </a:rPr>
              <a:t>| </a:t>
            </a:r>
            <a:r>
              <a:rPr lang="pt-BR" sz="1300" dirty="0" err="1">
                <a:solidFill>
                  <a:prstClr val="black"/>
                </a:solidFill>
                <a:ea typeface="Verdana" pitchFamily="34" charset="0"/>
                <a:cs typeface="Verdana" pitchFamily="34" charset="0"/>
              </a:rPr>
              <a:t>April</a:t>
            </a:r>
            <a:r>
              <a:rPr lang="pt-BR" sz="1300" dirty="0">
                <a:solidFill>
                  <a:prstClr val="black"/>
                </a:solidFill>
                <a:ea typeface="Verdana" pitchFamily="34" charset="0"/>
                <a:cs typeface="Verdana" pitchFamily="34" charset="0"/>
              </a:rPr>
              <a:t> -2017 | © Atos - For </a:t>
            </a:r>
            <a:r>
              <a:rPr lang="pt-BR" sz="1300" dirty="0" err="1">
                <a:solidFill>
                  <a:prstClr val="black"/>
                </a:solidFill>
                <a:ea typeface="Verdana" pitchFamily="34" charset="0"/>
                <a:cs typeface="Verdana" pitchFamily="34" charset="0"/>
              </a:rPr>
              <a:t>internal</a:t>
            </a:r>
            <a:r>
              <a:rPr lang="pt-BR" sz="1300" dirty="0">
                <a:solidFill>
                  <a:prstClr val="black"/>
                </a:solidFill>
                <a:ea typeface="Verdana" pitchFamily="34" charset="0"/>
                <a:cs typeface="Verdana" pitchFamily="34" charset="0"/>
              </a:rPr>
              <a:t> use |</a:t>
            </a:r>
            <a:r>
              <a:rPr lang="en-US" sz="1300" dirty="0">
                <a:solidFill>
                  <a:prstClr val="black"/>
                </a:solidFill>
              </a:rPr>
              <a:t>B&amp;PS GD GDC Organization </a:t>
            </a:r>
            <a:r>
              <a:rPr lang="pt-BR" sz="1300" dirty="0">
                <a:solidFill>
                  <a:prstClr val="black"/>
                </a:solidFill>
                <a:ea typeface="Verdana" pitchFamily="34" charset="0"/>
                <a:cs typeface="Verdana" pitchFamily="34" charset="0"/>
              </a:rPr>
              <a:t> </a:t>
            </a:r>
            <a:r>
              <a:rPr lang="nl-NL" sz="1300" dirty="0">
                <a:solidFill>
                  <a:prstClr val="black"/>
                </a:solidFill>
                <a:ea typeface="Verdana" pitchFamily="34" charset="0"/>
                <a:cs typeface="Verdana" pitchFamily="34" charset="0"/>
              </a:rPr>
              <a:t> </a:t>
            </a:r>
          </a:p>
        </p:txBody>
      </p:sp>
      <p:sp>
        <p:nvSpPr>
          <p:cNvPr id="14" name="Text Placeholder 2"/>
          <p:cNvSpPr>
            <a:spLocks noGrp="1"/>
          </p:cNvSpPr>
          <p:nvPr>
            <p:ph type="body" idx="1"/>
          </p:nvPr>
        </p:nvSpPr>
        <p:spPr>
          <a:xfrm>
            <a:off x="288651" y="1454400"/>
            <a:ext cx="11664000" cy="4633200"/>
          </a:xfrm>
          <a:prstGeom prst="rect">
            <a:avLst/>
          </a:prstGeom>
        </p:spPr>
        <p:txBody>
          <a:bodyPr vert="horz" lIns="121917" tIns="60958" rIns="121917" bIns="60958"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8651" y="164637"/>
            <a:ext cx="11664000" cy="756000"/>
          </a:xfrm>
          <a:prstGeom prst="rect">
            <a:avLst/>
          </a:prstGeom>
        </p:spPr>
        <p:txBody>
          <a:bodyPr vert="horz" lIns="121917" tIns="60958" rIns="121917" bIns="60958" rtlCol="0" anchor="t" anchorCtr="0">
            <a:noAutofit/>
          </a:bodyPr>
          <a:lstStyle/>
          <a:p>
            <a:r>
              <a:rPr lang="nl-NL" dirty="0"/>
              <a:t>Click to edit the header</a:t>
            </a:r>
          </a:p>
        </p:txBody>
      </p:sp>
    </p:spTree>
    <p:extLst>
      <p:ext uri="{BB962C8B-B14F-4D97-AF65-F5344CB8AC3E}">
        <p14:creationId xmlns:p14="http://schemas.microsoft.com/office/powerpoint/2010/main" val="163723240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hf hdr="0"/>
  <p:txStyles>
    <p:titleStyle>
      <a:lvl1pPr algn="l" defTabSz="1219170" rtl="0" eaLnBrk="1" latinLnBrk="0" hangingPunct="1">
        <a:spcBef>
          <a:spcPct val="0"/>
        </a:spcBef>
        <a:buNone/>
        <a:defRPr sz="3200" b="1" kern="1200" baseline="0">
          <a:solidFill>
            <a:schemeClr val="tx1"/>
          </a:solidFill>
          <a:latin typeface="Verdana" pitchFamily="34" charset="0"/>
          <a:ea typeface="Verdana" pitchFamily="34" charset="0"/>
          <a:cs typeface="Verdana" pitchFamily="34" charset="0"/>
        </a:defRPr>
      </a:lvl1pPr>
    </p:titleStyle>
    <p:bodyStyle>
      <a:lvl1pPr marL="359991" indent="-359991" algn="l" defTabSz="1219170" rtl="0" eaLnBrk="1" latinLnBrk="0" hangingPunct="1">
        <a:spcBef>
          <a:spcPct val="20000"/>
        </a:spcBef>
        <a:buClr>
          <a:schemeClr val="tx2"/>
        </a:buClr>
        <a:buFont typeface="Lucida Sans Unicode" pitchFamily="34" charset="0"/>
        <a:buChar char="▶"/>
        <a:defRPr sz="2100" kern="1200" baseline="0">
          <a:solidFill>
            <a:schemeClr val="tx1"/>
          </a:solidFill>
          <a:latin typeface="Verdana" pitchFamily="34" charset="0"/>
          <a:ea typeface="Verdana" pitchFamily="34" charset="0"/>
          <a:cs typeface="Verdana" pitchFamily="34" charset="0"/>
        </a:defRPr>
      </a:lvl1pPr>
      <a:lvl2pPr marL="719982" indent="-359991" algn="l" defTabSz="1219170" rtl="0" eaLnBrk="1" latinLnBrk="0" hangingPunct="1">
        <a:spcBef>
          <a:spcPts val="512"/>
        </a:spcBef>
        <a:buClr>
          <a:schemeClr val="tx2"/>
        </a:buClr>
        <a:buFont typeface="Arial" pitchFamily="34" charset="0"/>
        <a:buChar char="–"/>
        <a:defRPr sz="2100" kern="1200" baseline="0">
          <a:solidFill>
            <a:schemeClr val="tx1"/>
          </a:solidFill>
          <a:latin typeface="Verdana" pitchFamily="34" charset="0"/>
          <a:ea typeface="Verdana" pitchFamily="34" charset="0"/>
          <a:cs typeface="Verdana" pitchFamily="34" charset="0"/>
        </a:defRPr>
      </a:lvl2pPr>
      <a:lvl3pPr marL="1079973" indent="-359991" algn="l" defTabSz="121917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964" indent="-359991" algn="l" defTabSz="1219170" rtl="0" eaLnBrk="1" latinLnBrk="0" hangingPunct="1">
        <a:spcBef>
          <a:spcPct val="20000"/>
        </a:spcBef>
        <a:buClr>
          <a:schemeClr val="tx2"/>
        </a:buClr>
        <a:buFont typeface="Arial" pitchFamily="34" charset="0"/>
        <a:buChar char="–"/>
        <a:defRPr sz="2100" kern="1200" baseline="0">
          <a:solidFill>
            <a:schemeClr val="tx1"/>
          </a:solidFill>
          <a:latin typeface="Verdana" pitchFamily="34" charset="0"/>
          <a:ea typeface="Verdana" pitchFamily="34" charset="0"/>
          <a:cs typeface="Verdana" pitchFamily="34" charset="0"/>
        </a:defRPr>
      </a:lvl4pPr>
      <a:lvl5pPr marL="1799955" indent="-359991" algn="l" defTabSz="121917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0" dirty="0"/>
            </a:br>
            <a:r>
              <a:rPr lang="en-US" b="0" dirty="0"/>
              <a:t> SAP HANA ADMINISTRATON 2.0</a:t>
            </a:r>
            <a:br>
              <a:rPr lang="en-US" altLang="en-US" dirty="0"/>
            </a:br>
            <a:endParaRPr lang="en-US" dirty="0"/>
          </a:p>
        </p:txBody>
      </p:sp>
    </p:spTree>
    <p:extLst>
      <p:ext uri="{BB962C8B-B14F-4D97-AF65-F5344CB8AC3E}">
        <p14:creationId xmlns:p14="http://schemas.microsoft.com/office/powerpoint/2010/main" val="14757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27F7-F14A-4D32-8BCA-4C2C39120026}"/>
              </a:ext>
            </a:extLst>
          </p:cNvPr>
          <p:cNvSpPr>
            <a:spLocks noGrp="1"/>
          </p:cNvSpPr>
          <p:nvPr>
            <p:ph type="title"/>
          </p:nvPr>
        </p:nvSpPr>
        <p:spPr/>
        <p:txBody>
          <a:bodyPr/>
          <a:lstStyle/>
          <a:p>
            <a:r>
              <a:rPr lang="en-US" dirty="0"/>
              <a:t>Systems View Context Menu</a:t>
            </a:r>
          </a:p>
        </p:txBody>
      </p:sp>
      <p:pic>
        <p:nvPicPr>
          <p:cNvPr id="4" name="Content Placeholder 3">
            <a:extLst>
              <a:ext uri="{FF2B5EF4-FFF2-40B4-BE49-F238E27FC236}">
                <a16:creationId xmlns:a16="http://schemas.microsoft.com/office/drawing/2014/main" id="{6DD95904-24CD-4C07-ACDB-9ED4E00F7968}"/>
              </a:ext>
            </a:extLst>
          </p:cNvPr>
          <p:cNvPicPr>
            <a:picLocks noGrp="1" noChangeAspect="1"/>
          </p:cNvPicPr>
          <p:nvPr>
            <p:ph idx="1"/>
          </p:nvPr>
        </p:nvPicPr>
        <p:blipFill>
          <a:blip r:embed="rId2"/>
          <a:stretch>
            <a:fillRect/>
          </a:stretch>
        </p:blipFill>
        <p:spPr>
          <a:xfrm>
            <a:off x="1945341" y="1324753"/>
            <a:ext cx="7931857" cy="4763310"/>
          </a:xfrm>
          <a:prstGeom prst="rect">
            <a:avLst/>
          </a:prstGeom>
        </p:spPr>
      </p:pic>
    </p:spTree>
    <p:extLst>
      <p:ext uri="{BB962C8B-B14F-4D97-AF65-F5344CB8AC3E}">
        <p14:creationId xmlns:p14="http://schemas.microsoft.com/office/powerpoint/2010/main" val="13239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9145-6029-4356-B9B6-42C5FE27F78C}"/>
              </a:ext>
            </a:extLst>
          </p:cNvPr>
          <p:cNvSpPr>
            <a:spLocks noGrp="1"/>
          </p:cNvSpPr>
          <p:nvPr>
            <p:ph type="title"/>
          </p:nvPr>
        </p:nvSpPr>
        <p:spPr/>
        <p:txBody>
          <a:bodyPr/>
          <a:lstStyle/>
          <a:p>
            <a:r>
              <a:rPr lang="en-US" dirty="0"/>
              <a:t>Database Start and Stop</a:t>
            </a:r>
          </a:p>
        </p:txBody>
      </p:sp>
      <p:sp>
        <p:nvSpPr>
          <p:cNvPr id="3" name="Content Placeholder 2">
            <a:extLst>
              <a:ext uri="{FF2B5EF4-FFF2-40B4-BE49-F238E27FC236}">
                <a16:creationId xmlns:a16="http://schemas.microsoft.com/office/drawing/2014/main" id="{708DAA9E-CCAF-4089-B5BB-86E673669A12}"/>
              </a:ext>
            </a:extLst>
          </p:cNvPr>
          <p:cNvSpPr>
            <a:spLocks noGrp="1"/>
          </p:cNvSpPr>
          <p:nvPr>
            <p:ph idx="1"/>
          </p:nvPr>
        </p:nvSpPr>
        <p:spPr/>
        <p:txBody>
          <a:bodyPr/>
          <a:lstStyle/>
          <a:p>
            <a:r>
              <a:rPr lang="en-US" sz="1400" b="1" dirty="0"/>
              <a:t>You can perform a database Start, Stop and Restart from the context menu.</a:t>
            </a:r>
          </a:p>
          <a:p>
            <a:r>
              <a:rPr lang="en-US" sz="1400" dirty="0"/>
              <a:t>Note that you will need operating system user authentication (i.e. &lt;SID&gt;</a:t>
            </a:r>
            <a:r>
              <a:rPr lang="en-US" sz="1400" dirty="0" err="1"/>
              <a:t>adm</a:t>
            </a:r>
            <a:r>
              <a:rPr lang="en-US" sz="1400" dirty="0"/>
              <a:t> user credentials – Administrative users for HANA will be discussed later)</a:t>
            </a:r>
          </a:p>
          <a:p>
            <a:endParaRPr lang="en-US" sz="1400" dirty="0"/>
          </a:p>
        </p:txBody>
      </p:sp>
      <p:pic>
        <p:nvPicPr>
          <p:cNvPr id="4" name="Picture 3">
            <a:extLst>
              <a:ext uri="{FF2B5EF4-FFF2-40B4-BE49-F238E27FC236}">
                <a16:creationId xmlns:a16="http://schemas.microsoft.com/office/drawing/2014/main" id="{B77EDDD3-D9D3-4D77-AEFE-621648372157}"/>
              </a:ext>
            </a:extLst>
          </p:cNvPr>
          <p:cNvPicPr>
            <a:picLocks noChangeAspect="1"/>
          </p:cNvPicPr>
          <p:nvPr/>
        </p:nvPicPr>
        <p:blipFill>
          <a:blip r:embed="rId2"/>
          <a:stretch>
            <a:fillRect/>
          </a:stretch>
        </p:blipFill>
        <p:spPr>
          <a:xfrm>
            <a:off x="1485890" y="2254080"/>
            <a:ext cx="9095420" cy="3833520"/>
          </a:xfrm>
          <a:prstGeom prst="rect">
            <a:avLst/>
          </a:prstGeom>
        </p:spPr>
      </p:pic>
    </p:spTree>
    <p:extLst>
      <p:ext uri="{BB962C8B-B14F-4D97-AF65-F5344CB8AC3E}">
        <p14:creationId xmlns:p14="http://schemas.microsoft.com/office/powerpoint/2010/main" val="92623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9055-1329-4A0B-942A-30EE1BA09935}"/>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C0F4CC53-F965-4789-80AD-0833CE7B1DC4}"/>
              </a:ext>
            </a:extLst>
          </p:cNvPr>
          <p:cNvSpPr>
            <a:spLocks noGrp="1"/>
          </p:cNvSpPr>
          <p:nvPr>
            <p:ph idx="1"/>
          </p:nvPr>
        </p:nvSpPr>
        <p:spPr/>
        <p:txBody>
          <a:bodyPr/>
          <a:lstStyle/>
          <a:p>
            <a:pPr marL="0" indent="0">
              <a:buNone/>
            </a:pPr>
            <a:r>
              <a:rPr lang="en-US" sz="1400" b="1" dirty="0"/>
              <a:t>Backup, restore and snapshot functions are available in the system context menu.</a:t>
            </a:r>
          </a:p>
          <a:p>
            <a:pPr marL="0" indent="0">
              <a:buNone/>
            </a:pPr>
            <a:r>
              <a:rPr lang="en-US" sz="1400" dirty="0"/>
              <a:t>You can also access the Backup Console which allows us to view the backup catalog and configuration settings for 3rd party backup integration.</a:t>
            </a:r>
          </a:p>
          <a:p>
            <a:pPr marL="0" indent="0">
              <a:buNone/>
            </a:pPr>
            <a:r>
              <a:rPr lang="en-US" sz="1400" b="1" dirty="0"/>
              <a:t>Note: </a:t>
            </a:r>
            <a:r>
              <a:rPr lang="en-US" sz="1400" dirty="0"/>
              <a:t>To use the restore functions, a database restart is required, so you will need the &lt;SID&gt;</a:t>
            </a:r>
            <a:r>
              <a:rPr lang="en-US" sz="1400" dirty="0" err="1"/>
              <a:t>adm</a:t>
            </a:r>
            <a:r>
              <a:rPr lang="en-US" sz="1400" dirty="0"/>
              <a:t> user credentials as with a stop or restart.</a:t>
            </a:r>
          </a:p>
          <a:p>
            <a:pPr marL="0" indent="0">
              <a:buNone/>
            </a:pPr>
            <a:endParaRPr lang="en-US" sz="1400" dirty="0"/>
          </a:p>
          <a:p>
            <a:pPr marL="0" indent="0">
              <a:buNone/>
            </a:pPr>
            <a:endParaRPr lang="en-US" sz="1400" dirty="0"/>
          </a:p>
        </p:txBody>
      </p:sp>
      <p:pic>
        <p:nvPicPr>
          <p:cNvPr id="4" name="Picture 3">
            <a:extLst>
              <a:ext uri="{FF2B5EF4-FFF2-40B4-BE49-F238E27FC236}">
                <a16:creationId xmlns:a16="http://schemas.microsoft.com/office/drawing/2014/main" id="{0E9E6E5E-833F-47B1-8384-8DCD86698F38}"/>
              </a:ext>
            </a:extLst>
          </p:cNvPr>
          <p:cNvPicPr>
            <a:picLocks noChangeAspect="1"/>
          </p:cNvPicPr>
          <p:nvPr/>
        </p:nvPicPr>
        <p:blipFill>
          <a:blip r:embed="rId3"/>
          <a:stretch>
            <a:fillRect/>
          </a:stretch>
        </p:blipFill>
        <p:spPr>
          <a:xfrm>
            <a:off x="1991668" y="2569930"/>
            <a:ext cx="8055064" cy="3370308"/>
          </a:xfrm>
          <a:prstGeom prst="rect">
            <a:avLst/>
          </a:prstGeom>
        </p:spPr>
      </p:pic>
    </p:spTree>
    <p:extLst>
      <p:ext uri="{BB962C8B-B14F-4D97-AF65-F5344CB8AC3E}">
        <p14:creationId xmlns:p14="http://schemas.microsoft.com/office/powerpoint/2010/main" val="203504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31E9-A145-48C2-A6E0-3F6A5CC2C6BF}"/>
              </a:ext>
            </a:extLst>
          </p:cNvPr>
          <p:cNvSpPr>
            <a:spLocks noGrp="1"/>
          </p:cNvSpPr>
          <p:nvPr>
            <p:ph type="title"/>
          </p:nvPr>
        </p:nvSpPr>
        <p:spPr/>
        <p:txBody>
          <a:bodyPr/>
          <a:lstStyle/>
          <a:p>
            <a:r>
              <a:rPr lang="en-US" dirty="0"/>
              <a:t>System Monitor</a:t>
            </a:r>
          </a:p>
        </p:txBody>
      </p:sp>
      <p:sp>
        <p:nvSpPr>
          <p:cNvPr id="3" name="Content Placeholder 2">
            <a:extLst>
              <a:ext uri="{FF2B5EF4-FFF2-40B4-BE49-F238E27FC236}">
                <a16:creationId xmlns:a16="http://schemas.microsoft.com/office/drawing/2014/main" id="{6420810D-9DC3-4505-B3B5-18E721BBF238}"/>
              </a:ext>
            </a:extLst>
          </p:cNvPr>
          <p:cNvSpPr>
            <a:spLocks noGrp="1"/>
          </p:cNvSpPr>
          <p:nvPr>
            <p:ph idx="1"/>
          </p:nvPr>
        </p:nvSpPr>
        <p:spPr/>
        <p:txBody>
          <a:bodyPr/>
          <a:lstStyle/>
          <a:p>
            <a:pPr marL="0" indent="0">
              <a:buNone/>
            </a:pPr>
            <a:r>
              <a:rPr lang="en-US" sz="1200" b="1" dirty="0"/>
              <a:t>Provides most important information about all databases of the system</a:t>
            </a:r>
          </a:p>
          <a:p>
            <a:pPr marL="0" indent="0">
              <a:buNone/>
            </a:pPr>
            <a:r>
              <a:rPr lang="en-US" sz="1200" b="1" dirty="0"/>
              <a:t>landscape at a glance</a:t>
            </a:r>
          </a:p>
          <a:p>
            <a:pPr marL="0" indent="0">
              <a:buNone/>
            </a:pPr>
            <a:r>
              <a:rPr lang="en-US" sz="1200" dirty="0"/>
              <a:t>• Database state and general system information</a:t>
            </a:r>
          </a:p>
          <a:p>
            <a:pPr marL="0" indent="0">
              <a:buNone/>
            </a:pPr>
            <a:r>
              <a:rPr lang="en-US" sz="1200" dirty="0"/>
              <a:t>• Alerts</a:t>
            </a:r>
          </a:p>
          <a:p>
            <a:pPr marL="0" indent="0">
              <a:buNone/>
            </a:pPr>
            <a:r>
              <a:rPr lang="en-US" sz="1200" dirty="0"/>
              <a:t>• Memory usage</a:t>
            </a:r>
          </a:p>
          <a:p>
            <a:pPr marL="0" indent="0">
              <a:buNone/>
            </a:pPr>
            <a:r>
              <a:rPr lang="en-US" sz="1200" dirty="0"/>
              <a:t>• CPU usage</a:t>
            </a:r>
          </a:p>
          <a:p>
            <a:pPr marL="0" indent="0">
              <a:buNone/>
            </a:pPr>
            <a:r>
              <a:rPr lang="en-US" sz="1200" dirty="0"/>
              <a:t>• Disk usage</a:t>
            </a:r>
          </a:p>
          <a:p>
            <a:pPr marL="0" indent="0">
              <a:buNone/>
            </a:pPr>
            <a:endParaRPr lang="en-US" sz="1200" dirty="0"/>
          </a:p>
          <a:p>
            <a:pPr marL="0" indent="0">
              <a:buNone/>
            </a:pPr>
            <a:r>
              <a:rPr lang="en-US" sz="1200" dirty="0"/>
              <a:t>Detailed information in several areas is accessible via double-clicking on one of the available</a:t>
            </a:r>
          </a:p>
          <a:p>
            <a:pPr marL="0" indent="0">
              <a:buNone/>
            </a:pPr>
            <a:r>
              <a:rPr lang="en-US" sz="1200" dirty="0"/>
              <a:t>metrics. The information displayed is configurable using the “configure viewer” button</a:t>
            </a:r>
          </a:p>
          <a:p>
            <a:pPr marL="0" indent="0">
              <a:buNone/>
            </a:pPr>
            <a:r>
              <a:rPr lang="en-US" sz="1200" dirty="0"/>
              <a:t>highlighted below.</a:t>
            </a:r>
          </a:p>
        </p:txBody>
      </p:sp>
      <p:pic>
        <p:nvPicPr>
          <p:cNvPr id="4" name="Picture 3">
            <a:extLst>
              <a:ext uri="{FF2B5EF4-FFF2-40B4-BE49-F238E27FC236}">
                <a16:creationId xmlns:a16="http://schemas.microsoft.com/office/drawing/2014/main" id="{01AFFA66-CD14-474E-9F41-98F2EECED147}"/>
              </a:ext>
            </a:extLst>
          </p:cNvPr>
          <p:cNvPicPr>
            <a:picLocks noChangeAspect="1"/>
          </p:cNvPicPr>
          <p:nvPr/>
        </p:nvPicPr>
        <p:blipFill>
          <a:blip r:embed="rId2"/>
          <a:stretch>
            <a:fillRect/>
          </a:stretch>
        </p:blipFill>
        <p:spPr>
          <a:xfrm>
            <a:off x="7927466" y="1775914"/>
            <a:ext cx="3304110" cy="2203824"/>
          </a:xfrm>
          <a:prstGeom prst="rect">
            <a:avLst/>
          </a:prstGeom>
        </p:spPr>
      </p:pic>
      <p:pic>
        <p:nvPicPr>
          <p:cNvPr id="5" name="Picture 4">
            <a:extLst>
              <a:ext uri="{FF2B5EF4-FFF2-40B4-BE49-F238E27FC236}">
                <a16:creationId xmlns:a16="http://schemas.microsoft.com/office/drawing/2014/main" id="{6E09A804-2837-46E2-8714-7CC730C5BEB0}"/>
              </a:ext>
            </a:extLst>
          </p:cNvPr>
          <p:cNvPicPr>
            <a:picLocks noChangeAspect="1"/>
          </p:cNvPicPr>
          <p:nvPr/>
        </p:nvPicPr>
        <p:blipFill>
          <a:blip r:embed="rId3"/>
          <a:stretch>
            <a:fillRect/>
          </a:stretch>
        </p:blipFill>
        <p:spPr>
          <a:xfrm>
            <a:off x="690281" y="4301252"/>
            <a:ext cx="10380917" cy="1433488"/>
          </a:xfrm>
          <a:prstGeom prst="rect">
            <a:avLst/>
          </a:prstGeom>
        </p:spPr>
      </p:pic>
    </p:spTree>
    <p:extLst>
      <p:ext uri="{BB962C8B-B14F-4D97-AF65-F5344CB8AC3E}">
        <p14:creationId xmlns:p14="http://schemas.microsoft.com/office/powerpoint/2010/main" val="37443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FC3C-62AB-46CA-82CA-238707CA3160}"/>
              </a:ext>
            </a:extLst>
          </p:cNvPr>
          <p:cNvSpPr>
            <a:spLocks noGrp="1"/>
          </p:cNvSpPr>
          <p:nvPr>
            <p:ph type="title"/>
          </p:nvPr>
        </p:nvSpPr>
        <p:spPr/>
        <p:txBody>
          <a:bodyPr/>
          <a:lstStyle/>
          <a:p>
            <a:r>
              <a:rPr lang="en-US" dirty="0"/>
              <a:t>Administration View</a:t>
            </a:r>
            <a:br>
              <a:rPr lang="en-US" dirty="0"/>
            </a:br>
            <a:r>
              <a:rPr lang="en-US" b="0" dirty="0"/>
              <a:t>Overview</a:t>
            </a:r>
            <a:endParaRPr lang="en-US" dirty="0"/>
          </a:p>
        </p:txBody>
      </p:sp>
      <p:sp>
        <p:nvSpPr>
          <p:cNvPr id="3" name="Content Placeholder 2">
            <a:extLst>
              <a:ext uri="{FF2B5EF4-FFF2-40B4-BE49-F238E27FC236}">
                <a16:creationId xmlns:a16="http://schemas.microsoft.com/office/drawing/2014/main" id="{707E9541-31D7-4A1A-8494-DC2E887A7C75}"/>
              </a:ext>
            </a:extLst>
          </p:cNvPr>
          <p:cNvSpPr>
            <a:spLocks noGrp="1"/>
          </p:cNvSpPr>
          <p:nvPr>
            <p:ph idx="1"/>
          </p:nvPr>
        </p:nvSpPr>
        <p:spPr/>
        <p:txBody>
          <a:bodyPr/>
          <a:lstStyle/>
          <a:p>
            <a:pPr marL="0" indent="0">
              <a:buNone/>
            </a:pPr>
            <a:r>
              <a:rPr lang="en-US" sz="1400" dirty="0"/>
              <a:t>The administration view provides the most important information about one database at a glance. Double click on the instance in the navigator view to open.</a:t>
            </a:r>
          </a:p>
          <a:p>
            <a:pPr marL="0" indent="0">
              <a:buNone/>
            </a:pPr>
            <a:endParaRPr lang="en-US" sz="1400" dirty="0"/>
          </a:p>
          <a:p>
            <a:pPr marL="0" indent="0">
              <a:buNone/>
            </a:pPr>
            <a:endParaRPr lang="en-US" sz="1400" dirty="0"/>
          </a:p>
        </p:txBody>
      </p:sp>
      <p:pic>
        <p:nvPicPr>
          <p:cNvPr id="4" name="Picture 3">
            <a:extLst>
              <a:ext uri="{FF2B5EF4-FFF2-40B4-BE49-F238E27FC236}">
                <a16:creationId xmlns:a16="http://schemas.microsoft.com/office/drawing/2014/main" id="{9756E4FE-67BE-4610-BE53-31CD505AEAF1}"/>
              </a:ext>
            </a:extLst>
          </p:cNvPr>
          <p:cNvPicPr>
            <a:picLocks noChangeAspect="1"/>
          </p:cNvPicPr>
          <p:nvPr/>
        </p:nvPicPr>
        <p:blipFill>
          <a:blip r:embed="rId2"/>
          <a:stretch>
            <a:fillRect/>
          </a:stretch>
        </p:blipFill>
        <p:spPr>
          <a:xfrm>
            <a:off x="3254187" y="1812423"/>
            <a:ext cx="8264503" cy="4179581"/>
          </a:xfrm>
          <a:prstGeom prst="rect">
            <a:avLst/>
          </a:prstGeom>
        </p:spPr>
      </p:pic>
    </p:spTree>
    <p:extLst>
      <p:ext uri="{BB962C8B-B14F-4D97-AF65-F5344CB8AC3E}">
        <p14:creationId xmlns:p14="http://schemas.microsoft.com/office/powerpoint/2010/main" val="18952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D5E2-740F-4E3D-9F6B-AF97C180D415}"/>
              </a:ext>
            </a:extLst>
          </p:cNvPr>
          <p:cNvSpPr>
            <a:spLocks noGrp="1"/>
          </p:cNvSpPr>
          <p:nvPr>
            <p:ph type="title"/>
          </p:nvPr>
        </p:nvSpPr>
        <p:spPr/>
        <p:txBody>
          <a:bodyPr/>
          <a:lstStyle/>
          <a:p>
            <a:r>
              <a:rPr lang="en-US" dirty="0"/>
              <a:t>Administration View</a:t>
            </a:r>
            <a:br>
              <a:rPr lang="en-US" dirty="0"/>
            </a:br>
            <a:r>
              <a:rPr lang="en-US" b="0" dirty="0"/>
              <a:t>Overview</a:t>
            </a:r>
            <a:endParaRPr lang="en-US" dirty="0"/>
          </a:p>
        </p:txBody>
      </p:sp>
      <p:sp>
        <p:nvSpPr>
          <p:cNvPr id="3" name="Content Placeholder 2">
            <a:extLst>
              <a:ext uri="{FF2B5EF4-FFF2-40B4-BE49-F238E27FC236}">
                <a16:creationId xmlns:a16="http://schemas.microsoft.com/office/drawing/2014/main" id="{9A57E37E-37A8-4BD0-96D7-A72E8653FE2D}"/>
              </a:ext>
            </a:extLst>
          </p:cNvPr>
          <p:cNvSpPr>
            <a:spLocks noGrp="1"/>
          </p:cNvSpPr>
          <p:nvPr>
            <p:ph idx="1"/>
          </p:nvPr>
        </p:nvSpPr>
        <p:spPr/>
        <p:txBody>
          <a:bodyPr/>
          <a:lstStyle/>
          <a:p>
            <a:pPr marL="0" indent="0">
              <a:buNone/>
            </a:pPr>
            <a:r>
              <a:rPr lang="en-US" sz="1400" b="1" dirty="0"/>
              <a:t>Provides overview of critical database information including:</a:t>
            </a:r>
          </a:p>
          <a:p>
            <a:pPr marL="0" indent="0">
              <a:buNone/>
            </a:pPr>
            <a:r>
              <a:rPr lang="en-US" sz="1400" dirty="0"/>
              <a:t>• Database state and general system information</a:t>
            </a:r>
          </a:p>
          <a:p>
            <a:pPr marL="0" indent="0">
              <a:buNone/>
            </a:pPr>
            <a:r>
              <a:rPr lang="en-US" sz="1400" dirty="0"/>
              <a:t>• Alerts</a:t>
            </a:r>
          </a:p>
          <a:p>
            <a:pPr marL="0" indent="0">
              <a:buNone/>
            </a:pPr>
            <a:r>
              <a:rPr lang="en-US" sz="1400" dirty="0"/>
              <a:t>• Memory usage</a:t>
            </a:r>
          </a:p>
          <a:p>
            <a:pPr marL="0" indent="0">
              <a:buNone/>
            </a:pPr>
            <a:r>
              <a:rPr lang="en-US" sz="1400" dirty="0"/>
              <a:t>• CPU usage</a:t>
            </a:r>
          </a:p>
          <a:p>
            <a:pPr marL="0" indent="0">
              <a:buNone/>
            </a:pPr>
            <a:r>
              <a:rPr lang="en-US" sz="1400" dirty="0"/>
              <a:t>• Disk usage</a:t>
            </a:r>
          </a:p>
          <a:p>
            <a:pPr marL="0" indent="0">
              <a:buNone/>
            </a:pPr>
            <a:r>
              <a:rPr lang="en-US" sz="1400" dirty="0"/>
              <a:t>We can also access further information on many key database metrics using the</a:t>
            </a:r>
          </a:p>
          <a:p>
            <a:pPr marL="0" indent="0">
              <a:buNone/>
            </a:pPr>
            <a:r>
              <a:rPr lang="en-US" sz="1400" dirty="0"/>
              <a:t>links on the administration overview page:</a:t>
            </a:r>
          </a:p>
          <a:p>
            <a:pPr marL="0" indent="0">
              <a:buNone/>
            </a:pPr>
            <a:endParaRPr lang="en-US" sz="1400" dirty="0"/>
          </a:p>
        </p:txBody>
      </p:sp>
      <p:pic>
        <p:nvPicPr>
          <p:cNvPr id="4" name="Picture 3">
            <a:extLst>
              <a:ext uri="{FF2B5EF4-FFF2-40B4-BE49-F238E27FC236}">
                <a16:creationId xmlns:a16="http://schemas.microsoft.com/office/drawing/2014/main" id="{252C7B50-D2D8-4037-AEF4-586AF4CDED34}"/>
              </a:ext>
            </a:extLst>
          </p:cNvPr>
          <p:cNvPicPr>
            <a:picLocks noChangeAspect="1"/>
          </p:cNvPicPr>
          <p:nvPr/>
        </p:nvPicPr>
        <p:blipFill>
          <a:blip r:embed="rId2"/>
          <a:stretch>
            <a:fillRect/>
          </a:stretch>
        </p:blipFill>
        <p:spPr>
          <a:xfrm>
            <a:off x="1188176" y="3681353"/>
            <a:ext cx="9690848" cy="2087604"/>
          </a:xfrm>
          <a:prstGeom prst="rect">
            <a:avLst/>
          </a:prstGeom>
        </p:spPr>
      </p:pic>
    </p:spTree>
    <p:extLst>
      <p:ext uri="{BB962C8B-B14F-4D97-AF65-F5344CB8AC3E}">
        <p14:creationId xmlns:p14="http://schemas.microsoft.com/office/powerpoint/2010/main" val="204704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56BA-FA65-4185-87C6-7CC09127F5C2}"/>
              </a:ext>
            </a:extLst>
          </p:cNvPr>
          <p:cNvSpPr>
            <a:spLocks noGrp="1"/>
          </p:cNvSpPr>
          <p:nvPr>
            <p:ph type="title"/>
          </p:nvPr>
        </p:nvSpPr>
        <p:spPr/>
        <p:txBody>
          <a:bodyPr/>
          <a:lstStyle/>
          <a:p>
            <a:r>
              <a:rPr lang="en-US" dirty="0"/>
              <a:t>Administration View</a:t>
            </a:r>
            <a:br>
              <a:rPr lang="en-US" dirty="0"/>
            </a:br>
            <a:r>
              <a:rPr lang="en-US" b="0" dirty="0"/>
              <a:t>Landscape Tab</a:t>
            </a:r>
            <a:endParaRPr lang="en-US" dirty="0"/>
          </a:p>
        </p:txBody>
      </p:sp>
      <p:sp>
        <p:nvSpPr>
          <p:cNvPr id="3" name="Content Placeholder 2">
            <a:extLst>
              <a:ext uri="{FF2B5EF4-FFF2-40B4-BE49-F238E27FC236}">
                <a16:creationId xmlns:a16="http://schemas.microsoft.com/office/drawing/2014/main" id="{D5B9753D-5E1F-4418-9CE6-FA3F8E8B3B54}"/>
              </a:ext>
            </a:extLst>
          </p:cNvPr>
          <p:cNvSpPr>
            <a:spLocks noGrp="1"/>
          </p:cNvSpPr>
          <p:nvPr>
            <p:ph idx="1"/>
          </p:nvPr>
        </p:nvSpPr>
        <p:spPr/>
        <p:txBody>
          <a:bodyPr/>
          <a:lstStyle/>
          <a:p>
            <a:pPr marL="0" indent="0">
              <a:buNone/>
            </a:pPr>
            <a:r>
              <a:rPr lang="en-US" sz="1400" b="1" dirty="0"/>
              <a:t>List of all services (processes), their status and resource consumption</a:t>
            </a:r>
          </a:p>
          <a:p>
            <a:pPr marL="0" indent="0">
              <a:buNone/>
            </a:pPr>
            <a:r>
              <a:rPr lang="en-US" sz="1400" dirty="0"/>
              <a:t>• Name server</a:t>
            </a:r>
          </a:p>
          <a:p>
            <a:pPr marL="0" indent="0">
              <a:buNone/>
            </a:pPr>
            <a:r>
              <a:rPr lang="en-US" sz="1400" dirty="0"/>
              <a:t>• Index server</a:t>
            </a:r>
          </a:p>
          <a:p>
            <a:pPr marL="0" indent="0">
              <a:buNone/>
            </a:pPr>
            <a:r>
              <a:rPr lang="en-US" sz="1400" dirty="0"/>
              <a:t>• Preprocessor</a:t>
            </a:r>
          </a:p>
          <a:p>
            <a:pPr marL="0" indent="0">
              <a:buNone/>
            </a:pPr>
            <a:r>
              <a:rPr lang="en-US" sz="1400" dirty="0"/>
              <a:t>• </a:t>
            </a:r>
            <a:r>
              <a:rPr lang="en-US" sz="1400" dirty="0" err="1"/>
              <a:t>XSengine</a:t>
            </a:r>
            <a:endParaRPr lang="en-US" sz="1400" dirty="0"/>
          </a:p>
          <a:p>
            <a:pPr marL="0" indent="0">
              <a:buNone/>
            </a:pPr>
            <a:r>
              <a:rPr lang="en-US" sz="1400" dirty="0"/>
              <a:t>• </a:t>
            </a:r>
            <a:r>
              <a:rPr lang="en-US" sz="1400" dirty="0" err="1"/>
              <a:t>Compileserver</a:t>
            </a:r>
            <a:endParaRPr lang="en-US" sz="1400" dirty="0"/>
          </a:p>
          <a:p>
            <a:pPr marL="0" indent="0">
              <a:buNone/>
            </a:pPr>
            <a:r>
              <a:rPr lang="en-US" sz="1400" dirty="0"/>
              <a:t>• Daemon</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Under the Hosts Sub-Tab we can view the configuration of the system host(s) and their role (master, standby, …)</a:t>
            </a:r>
          </a:p>
          <a:p>
            <a:pPr marL="0" indent="0">
              <a:buNone/>
            </a:pPr>
            <a:endParaRPr lang="en-US" sz="1400" dirty="0"/>
          </a:p>
        </p:txBody>
      </p:sp>
      <p:pic>
        <p:nvPicPr>
          <p:cNvPr id="4" name="Picture 3">
            <a:extLst>
              <a:ext uri="{FF2B5EF4-FFF2-40B4-BE49-F238E27FC236}">
                <a16:creationId xmlns:a16="http://schemas.microsoft.com/office/drawing/2014/main" id="{F7B84E97-D5F4-45C5-8249-A07A9C34B3DF}"/>
              </a:ext>
            </a:extLst>
          </p:cNvPr>
          <p:cNvPicPr>
            <a:picLocks noChangeAspect="1"/>
          </p:cNvPicPr>
          <p:nvPr/>
        </p:nvPicPr>
        <p:blipFill>
          <a:blip r:embed="rId2"/>
          <a:stretch>
            <a:fillRect/>
          </a:stretch>
        </p:blipFill>
        <p:spPr>
          <a:xfrm>
            <a:off x="2536189" y="1891552"/>
            <a:ext cx="7207253" cy="2456703"/>
          </a:xfrm>
          <a:prstGeom prst="rect">
            <a:avLst/>
          </a:prstGeom>
        </p:spPr>
      </p:pic>
      <p:pic>
        <p:nvPicPr>
          <p:cNvPr id="5" name="Picture 4">
            <a:extLst>
              <a:ext uri="{FF2B5EF4-FFF2-40B4-BE49-F238E27FC236}">
                <a16:creationId xmlns:a16="http://schemas.microsoft.com/office/drawing/2014/main" id="{F665F994-C099-4661-A07A-8CC19AA999EF}"/>
              </a:ext>
            </a:extLst>
          </p:cNvPr>
          <p:cNvPicPr>
            <a:picLocks noChangeAspect="1"/>
          </p:cNvPicPr>
          <p:nvPr/>
        </p:nvPicPr>
        <p:blipFill>
          <a:blip r:embed="rId3"/>
          <a:stretch>
            <a:fillRect/>
          </a:stretch>
        </p:blipFill>
        <p:spPr>
          <a:xfrm>
            <a:off x="457199" y="5005770"/>
            <a:ext cx="10650071" cy="943807"/>
          </a:xfrm>
          <a:prstGeom prst="rect">
            <a:avLst/>
          </a:prstGeom>
        </p:spPr>
      </p:pic>
    </p:spTree>
    <p:extLst>
      <p:ext uri="{BB962C8B-B14F-4D97-AF65-F5344CB8AC3E}">
        <p14:creationId xmlns:p14="http://schemas.microsoft.com/office/powerpoint/2010/main" val="11070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CB95-CF1B-4440-B503-49046DDFE8C7}"/>
              </a:ext>
            </a:extLst>
          </p:cNvPr>
          <p:cNvSpPr>
            <a:spLocks noGrp="1"/>
          </p:cNvSpPr>
          <p:nvPr>
            <p:ph type="title"/>
          </p:nvPr>
        </p:nvSpPr>
        <p:spPr/>
        <p:txBody>
          <a:bodyPr/>
          <a:lstStyle/>
          <a:p>
            <a:r>
              <a:rPr lang="en-US" dirty="0"/>
              <a:t>Administration View</a:t>
            </a:r>
            <a:br>
              <a:rPr lang="en-US" dirty="0"/>
            </a:br>
            <a:r>
              <a:rPr lang="en-US" b="0" dirty="0"/>
              <a:t>Alerts</a:t>
            </a:r>
            <a:endParaRPr lang="en-US" dirty="0"/>
          </a:p>
        </p:txBody>
      </p:sp>
      <p:sp>
        <p:nvSpPr>
          <p:cNvPr id="3" name="Content Placeholder 2">
            <a:extLst>
              <a:ext uri="{FF2B5EF4-FFF2-40B4-BE49-F238E27FC236}">
                <a16:creationId xmlns:a16="http://schemas.microsoft.com/office/drawing/2014/main" id="{3B4A78C7-BB4D-450E-8902-7AB67C62F899}"/>
              </a:ext>
            </a:extLst>
          </p:cNvPr>
          <p:cNvSpPr>
            <a:spLocks noGrp="1"/>
          </p:cNvSpPr>
          <p:nvPr>
            <p:ph idx="1"/>
          </p:nvPr>
        </p:nvSpPr>
        <p:spPr/>
        <p:txBody>
          <a:bodyPr/>
          <a:lstStyle/>
          <a:p>
            <a:pPr marL="0" indent="0">
              <a:buNone/>
            </a:pPr>
            <a:r>
              <a:rPr lang="en-US" sz="1400" b="1" dirty="0"/>
              <a:t>The alerts tab displays the alerts generated by the statistics service.</a:t>
            </a:r>
          </a:p>
          <a:p>
            <a:pPr marL="0" indent="0">
              <a:buNone/>
            </a:pPr>
            <a:endParaRPr lang="en-US" sz="1400" dirty="0"/>
          </a:p>
          <a:p>
            <a:pPr marL="0" indent="0">
              <a:buNone/>
            </a:pPr>
            <a:r>
              <a:rPr lang="en-US" sz="1400" dirty="0"/>
              <a:t>You can also use this tab to:</a:t>
            </a:r>
          </a:p>
          <a:p>
            <a:pPr marL="0" indent="0">
              <a:buNone/>
            </a:pPr>
            <a:r>
              <a:rPr lang="en-US" sz="1400" dirty="0"/>
              <a:t>• View the status of all checks</a:t>
            </a:r>
          </a:p>
          <a:p>
            <a:pPr marL="0" indent="0">
              <a:buNone/>
            </a:pPr>
            <a:r>
              <a:rPr lang="en-US" sz="1400" dirty="0"/>
              <a:t>• Configure email notifications</a:t>
            </a:r>
          </a:p>
          <a:p>
            <a:pPr marL="0" indent="0">
              <a:buNone/>
            </a:pPr>
            <a:r>
              <a:rPr lang="en-US" sz="1400" dirty="0"/>
              <a:t>• Configure warning level thresholds</a:t>
            </a:r>
          </a:p>
        </p:txBody>
      </p:sp>
      <p:pic>
        <p:nvPicPr>
          <p:cNvPr id="4" name="Picture 3">
            <a:extLst>
              <a:ext uri="{FF2B5EF4-FFF2-40B4-BE49-F238E27FC236}">
                <a16:creationId xmlns:a16="http://schemas.microsoft.com/office/drawing/2014/main" id="{6D97BA65-FA34-4D71-B0AA-F3392A91B534}"/>
              </a:ext>
            </a:extLst>
          </p:cNvPr>
          <p:cNvPicPr>
            <a:picLocks noChangeAspect="1"/>
          </p:cNvPicPr>
          <p:nvPr/>
        </p:nvPicPr>
        <p:blipFill>
          <a:blip r:embed="rId2"/>
          <a:stretch>
            <a:fillRect/>
          </a:stretch>
        </p:blipFill>
        <p:spPr>
          <a:xfrm>
            <a:off x="412451" y="3334871"/>
            <a:ext cx="11044443" cy="1674438"/>
          </a:xfrm>
          <a:prstGeom prst="rect">
            <a:avLst/>
          </a:prstGeom>
        </p:spPr>
      </p:pic>
    </p:spTree>
    <p:extLst>
      <p:ext uri="{BB962C8B-B14F-4D97-AF65-F5344CB8AC3E}">
        <p14:creationId xmlns:p14="http://schemas.microsoft.com/office/powerpoint/2010/main" val="290708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2514-9E0B-4C2E-AF22-C30EF25C27CF}"/>
              </a:ext>
            </a:extLst>
          </p:cNvPr>
          <p:cNvSpPr>
            <a:spLocks noGrp="1"/>
          </p:cNvSpPr>
          <p:nvPr>
            <p:ph type="title"/>
          </p:nvPr>
        </p:nvSpPr>
        <p:spPr/>
        <p:txBody>
          <a:bodyPr/>
          <a:lstStyle/>
          <a:p>
            <a:r>
              <a:rPr lang="en-US" dirty="0"/>
              <a:t>Administration View</a:t>
            </a:r>
            <a:br>
              <a:rPr lang="en-US" dirty="0"/>
            </a:br>
            <a:r>
              <a:rPr lang="en-US" b="0" dirty="0"/>
              <a:t>Performance Tab</a:t>
            </a:r>
            <a:endParaRPr lang="en-US" dirty="0"/>
          </a:p>
        </p:txBody>
      </p:sp>
      <p:sp>
        <p:nvSpPr>
          <p:cNvPr id="3" name="Content Placeholder 2">
            <a:extLst>
              <a:ext uri="{FF2B5EF4-FFF2-40B4-BE49-F238E27FC236}">
                <a16:creationId xmlns:a16="http://schemas.microsoft.com/office/drawing/2014/main" id="{AD9394A5-A28E-456F-9001-EC6E9B423510}"/>
              </a:ext>
            </a:extLst>
          </p:cNvPr>
          <p:cNvSpPr>
            <a:spLocks noGrp="1"/>
          </p:cNvSpPr>
          <p:nvPr>
            <p:ph idx="1"/>
          </p:nvPr>
        </p:nvSpPr>
        <p:spPr/>
        <p:txBody>
          <a:bodyPr/>
          <a:lstStyle/>
          <a:p>
            <a:pPr marL="0" indent="0">
              <a:buNone/>
            </a:pPr>
            <a:r>
              <a:rPr lang="en-US" sz="1600" b="1" dirty="0"/>
              <a:t>Performance Tab - Threads and Sessions sub-tabs</a:t>
            </a:r>
          </a:p>
          <a:p>
            <a:pPr marL="0" indent="0">
              <a:buNone/>
            </a:pPr>
            <a:r>
              <a:rPr lang="en-US" sz="1600" dirty="0"/>
              <a:t>• Threads tab shows</a:t>
            </a:r>
          </a:p>
          <a:p>
            <a:pPr marL="0" indent="0">
              <a:buNone/>
            </a:pPr>
            <a:r>
              <a:rPr lang="en-US" sz="1600" dirty="0"/>
              <a:t>thread type, related</a:t>
            </a:r>
          </a:p>
          <a:p>
            <a:pPr marL="0" indent="0">
              <a:buNone/>
            </a:pPr>
            <a:r>
              <a:rPr lang="en-US" sz="1600" dirty="0"/>
              <a:t>service, method and</a:t>
            </a:r>
          </a:p>
          <a:p>
            <a:pPr marL="0" indent="0">
              <a:buNone/>
            </a:pPr>
            <a:r>
              <a:rPr lang="en-US" sz="1600" dirty="0"/>
              <a:t>other details</a:t>
            </a:r>
          </a:p>
          <a:p>
            <a:pPr marL="0" indent="0">
              <a:buNone/>
            </a:pPr>
            <a:r>
              <a:rPr lang="en-US" sz="1600" dirty="0"/>
              <a:t>• Sessions tab shows</a:t>
            </a:r>
          </a:p>
          <a:p>
            <a:pPr marL="0" indent="0">
              <a:buNone/>
            </a:pPr>
            <a:r>
              <a:rPr lang="en-US" sz="1600" dirty="0"/>
              <a:t>connected users,</a:t>
            </a:r>
          </a:p>
          <a:p>
            <a:pPr marL="0" indent="0">
              <a:buNone/>
            </a:pPr>
            <a:r>
              <a:rPr lang="en-US" sz="1600" dirty="0"/>
              <a:t>session status,</a:t>
            </a:r>
          </a:p>
          <a:p>
            <a:pPr marL="0" indent="0">
              <a:buNone/>
            </a:pPr>
            <a:r>
              <a:rPr lang="en-US" sz="1600" dirty="0"/>
              <a:t>connection info and</a:t>
            </a:r>
          </a:p>
          <a:p>
            <a:pPr marL="0" indent="0">
              <a:buNone/>
            </a:pPr>
            <a:r>
              <a:rPr lang="en-US" sz="1600" dirty="0"/>
              <a:t>other details</a:t>
            </a:r>
          </a:p>
          <a:p>
            <a:pPr marL="0" indent="0">
              <a:buNone/>
            </a:pPr>
            <a:r>
              <a:rPr lang="en-US" sz="1600" dirty="0"/>
              <a:t>• Information</a:t>
            </a:r>
          </a:p>
          <a:p>
            <a:pPr marL="0" indent="0">
              <a:buNone/>
            </a:pPr>
            <a:r>
              <a:rPr lang="en-US" sz="1600" dirty="0"/>
              <a:t>displayed on both</a:t>
            </a:r>
          </a:p>
          <a:p>
            <a:pPr marL="0" indent="0">
              <a:buNone/>
            </a:pPr>
            <a:r>
              <a:rPr lang="en-US" sz="1600" dirty="0"/>
              <a:t>tabs is configurable</a:t>
            </a:r>
          </a:p>
        </p:txBody>
      </p:sp>
      <p:pic>
        <p:nvPicPr>
          <p:cNvPr id="4" name="Picture 3">
            <a:extLst>
              <a:ext uri="{FF2B5EF4-FFF2-40B4-BE49-F238E27FC236}">
                <a16:creationId xmlns:a16="http://schemas.microsoft.com/office/drawing/2014/main" id="{3C204341-95CE-4011-8E2F-2254DA49B1D3}"/>
              </a:ext>
            </a:extLst>
          </p:cNvPr>
          <p:cNvPicPr>
            <a:picLocks noChangeAspect="1"/>
          </p:cNvPicPr>
          <p:nvPr/>
        </p:nvPicPr>
        <p:blipFill>
          <a:blip r:embed="rId2"/>
          <a:stretch>
            <a:fillRect/>
          </a:stretch>
        </p:blipFill>
        <p:spPr>
          <a:xfrm>
            <a:off x="2906638" y="1900517"/>
            <a:ext cx="6900749" cy="2344616"/>
          </a:xfrm>
          <a:prstGeom prst="rect">
            <a:avLst/>
          </a:prstGeom>
        </p:spPr>
      </p:pic>
      <p:pic>
        <p:nvPicPr>
          <p:cNvPr id="5" name="Picture 4">
            <a:extLst>
              <a:ext uri="{FF2B5EF4-FFF2-40B4-BE49-F238E27FC236}">
                <a16:creationId xmlns:a16="http://schemas.microsoft.com/office/drawing/2014/main" id="{6AB458C9-C0C6-475B-A3BA-B1813099DC9E}"/>
              </a:ext>
            </a:extLst>
          </p:cNvPr>
          <p:cNvPicPr>
            <a:picLocks noChangeAspect="1"/>
          </p:cNvPicPr>
          <p:nvPr/>
        </p:nvPicPr>
        <p:blipFill>
          <a:blip r:embed="rId3"/>
          <a:stretch>
            <a:fillRect/>
          </a:stretch>
        </p:blipFill>
        <p:spPr>
          <a:xfrm>
            <a:off x="2906638" y="4459848"/>
            <a:ext cx="8193741" cy="1413037"/>
          </a:xfrm>
          <a:prstGeom prst="rect">
            <a:avLst/>
          </a:prstGeom>
        </p:spPr>
      </p:pic>
    </p:spTree>
    <p:extLst>
      <p:ext uri="{BB962C8B-B14F-4D97-AF65-F5344CB8AC3E}">
        <p14:creationId xmlns:p14="http://schemas.microsoft.com/office/powerpoint/2010/main" val="76848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AF4F-9ACB-4F28-9ACE-FB5961D181F1}"/>
              </a:ext>
            </a:extLst>
          </p:cNvPr>
          <p:cNvSpPr>
            <a:spLocks noGrp="1"/>
          </p:cNvSpPr>
          <p:nvPr>
            <p:ph type="title"/>
          </p:nvPr>
        </p:nvSpPr>
        <p:spPr/>
        <p:txBody>
          <a:bodyPr/>
          <a:lstStyle/>
          <a:p>
            <a:r>
              <a:rPr lang="en-US" dirty="0"/>
              <a:t>Statement Monitoring – Plan Cache &amp; Statement Trace</a:t>
            </a:r>
          </a:p>
        </p:txBody>
      </p:sp>
      <p:sp>
        <p:nvSpPr>
          <p:cNvPr id="3" name="Content Placeholder 2">
            <a:extLst>
              <a:ext uri="{FF2B5EF4-FFF2-40B4-BE49-F238E27FC236}">
                <a16:creationId xmlns:a16="http://schemas.microsoft.com/office/drawing/2014/main" id="{85B6EEDD-01D7-4028-9FAE-36913BAD6691}"/>
              </a:ext>
            </a:extLst>
          </p:cNvPr>
          <p:cNvSpPr>
            <a:spLocks noGrp="1"/>
          </p:cNvSpPr>
          <p:nvPr>
            <p:ph idx="1"/>
          </p:nvPr>
        </p:nvSpPr>
        <p:spPr/>
        <p:txBody>
          <a:bodyPr/>
          <a:lstStyle/>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r>
              <a:rPr lang="en-US" sz="1200" b="1" dirty="0"/>
              <a:t>The SQL Plan Cache automatically collects </a:t>
            </a:r>
          </a:p>
          <a:p>
            <a:pPr marL="0" indent="0">
              <a:buNone/>
            </a:pPr>
            <a:r>
              <a:rPr lang="en-US" sz="1200" b="1" dirty="0"/>
              <a:t>statistics about statement execution:</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b="1" dirty="0"/>
              <a:t>Expensive Statements are shown in the</a:t>
            </a:r>
          </a:p>
          <a:p>
            <a:pPr marL="0" indent="0">
              <a:buNone/>
            </a:pPr>
            <a:r>
              <a:rPr lang="en-US" sz="1200" b="1" dirty="0"/>
              <a:t>Expensive Statements Trace tab:</a:t>
            </a:r>
            <a:endParaRPr lang="en-US" sz="1200" dirty="0"/>
          </a:p>
        </p:txBody>
      </p:sp>
      <p:pic>
        <p:nvPicPr>
          <p:cNvPr id="4" name="Picture 3">
            <a:extLst>
              <a:ext uri="{FF2B5EF4-FFF2-40B4-BE49-F238E27FC236}">
                <a16:creationId xmlns:a16="http://schemas.microsoft.com/office/drawing/2014/main" id="{64C5EDE2-8799-40C1-8CBE-EA0B5DA4C160}"/>
              </a:ext>
            </a:extLst>
          </p:cNvPr>
          <p:cNvPicPr>
            <a:picLocks noChangeAspect="1"/>
          </p:cNvPicPr>
          <p:nvPr/>
        </p:nvPicPr>
        <p:blipFill>
          <a:blip r:embed="rId2"/>
          <a:stretch>
            <a:fillRect/>
          </a:stretch>
        </p:blipFill>
        <p:spPr>
          <a:xfrm>
            <a:off x="3989294" y="1520761"/>
            <a:ext cx="7772398" cy="2363362"/>
          </a:xfrm>
          <a:prstGeom prst="rect">
            <a:avLst/>
          </a:prstGeom>
        </p:spPr>
      </p:pic>
      <p:pic>
        <p:nvPicPr>
          <p:cNvPr id="5" name="Picture 4">
            <a:extLst>
              <a:ext uri="{FF2B5EF4-FFF2-40B4-BE49-F238E27FC236}">
                <a16:creationId xmlns:a16="http://schemas.microsoft.com/office/drawing/2014/main" id="{987409F0-0581-485B-B9A2-C1F34D5B21AF}"/>
              </a:ext>
            </a:extLst>
          </p:cNvPr>
          <p:cNvPicPr>
            <a:picLocks noChangeAspect="1"/>
          </p:cNvPicPr>
          <p:nvPr/>
        </p:nvPicPr>
        <p:blipFill>
          <a:blip r:embed="rId3"/>
          <a:stretch>
            <a:fillRect/>
          </a:stretch>
        </p:blipFill>
        <p:spPr>
          <a:xfrm>
            <a:off x="3989294" y="4106815"/>
            <a:ext cx="6822141" cy="1922283"/>
          </a:xfrm>
          <a:prstGeom prst="rect">
            <a:avLst/>
          </a:prstGeom>
        </p:spPr>
      </p:pic>
    </p:spTree>
    <p:extLst>
      <p:ext uri="{BB962C8B-B14F-4D97-AF65-F5344CB8AC3E}">
        <p14:creationId xmlns:p14="http://schemas.microsoft.com/office/powerpoint/2010/main" val="247347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A199-5448-4081-85B3-629464971065}"/>
              </a:ext>
            </a:extLst>
          </p:cNvPr>
          <p:cNvSpPr>
            <a:spLocks noGrp="1"/>
          </p:cNvSpPr>
          <p:nvPr>
            <p:ph type="title"/>
          </p:nvPr>
        </p:nvSpPr>
        <p:spPr/>
        <p:txBody>
          <a:bodyPr/>
          <a:lstStyle/>
          <a:p>
            <a:r>
              <a:rPr lang="en-US" dirty="0"/>
              <a:t>SAP HANA Studio</a:t>
            </a:r>
          </a:p>
        </p:txBody>
      </p:sp>
      <p:sp>
        <p:nvSpPr>
          <p:cNvPr id="3" name="Content Placeholder 2">
            <a:extLst>
              <a:ext uri="{FF2B5EF4-FFF2-40B4-BE49-F238E27FC236}">
                <a16:creationId xmlns:a16="http://schemas.microsoft.com/office/drawing/2014/main" id="{9919BD09-4EDD-4DB8-A8AC-B9495763EB15}"/>
              </a:ext>
            </a:extLst>
          </p:cNvPr>
          <p:cNvSpPr>
            <a:spLocks noGrp="1"/>
          </p:cNvSpPr>
          <p:nvPr>
            <p:ph idx="1"/>
          </p:nvPr>
        </p:nvSpPr>
        <p:spPr>
          <a:xfrm>
            <a:off x="339601" y="2718424"/>
            <a:ext cx="3613835" cy="2436282"/>
          </a:xfrm>
        </p:spPr>
        <p:txBody>
          <a:bodyPr/>
          <a:lstStyle/>
          <a:p>
            <a:pPr marL="0" indent="0">
              <a:buNone/>
            </a:pPr>
            <a:r>
              <a:rPr lang="en-US" sz="1400" dirty="0"/>
              <a:t>SAP HANA studio is and Eclipse based tool delivered with SAP HANA and provides an environment for administration, modeling and data provisioning.</a:t>
            </a:r>
          </a:p>
        </p:txBody>
      </p:sp>
      <p:pic>
        <p:nvPicPr>
          <p:cNvPr id="4" name="Picture 3">
            <a:extLst>
              <a:ext uri="{FF2B5EF4-FFF2-40B4-BE49-F238E27FC236}">
                <a16:creationId xmlns:a16="http://schemas.microsoft.com/office/drawing/2014/main" id="{C955275C-79B9-4457-887B-94A9B2DD34EB}"/>
              </a:ext>
            </a:extLst>
          </p:cNvPr>
          <p:cNvPicPr>
            <a:picLocks noChangeAspect="1"/>
          </p:cNvPicPr>
          <p:nvPr/>
        </p:nvPicPr>
        <p:blipFill>
          <a:blip r:embed="rId2"/>
          <a:stretch>
            <a:fillRect/>
          </a:stretch>
        </p:blipFill>
        <p:spPr>
          <a:xfrm>
            <a:off x="4141695" y="1368230"/>
            <a:ext cx="7541192" cy="4512618"/>
          </a:xfrm>
          <a:prstGeom prst="rect">
            <a:avLst/>
          </a:prstGeom>
        </p:spPr>
      </p:pic>
    </p:spTree>
    <p:extLst>
      <p:ext uri="{BB962C8B-B14F-4D97-AF65-F5344CB8AC3E}">
        <p14:creationId xmlns:p14="http://schemas.microsoft.com/office/powerpoint/2010/main" val="198633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2798-64B9-4534-9948-BBF8019250D9}"/>
              </a:ext>
            </a:extLst>
          </p:cNvPr>
          <p:cNvSpPr>
            <a:spLocks noGrp="1"/>
          </p:cNvSpPr>
          <p:nvPr>
            <p:ph type="title"/>
          </p:nvPr>
        </p:nvSpPr>
        <p:spPr/>
        <p:txBody>
          <a:bodyPr/>
          <a:lstStyle/>
          <a:p>
            <a:r>
              <a:rPr lang="en-US" dirty="0"/>
              <a:t>Performance Tab – Other Functions</a:t>
            </a:r>
          </a:p>
        </p:txBody>
      </p:sp>
      <p:sp>
        <p:nvSpPr>
          <p:cNvPr id="3" name="Content Placeholder 2">
            <a:extLst>
              <a:ext uri="{FF2B5EF4-FFF2-40B4-BE49-F238E27FC236}">
                <a16:creationId xmlns:a16="http://schemas.microsoft.com/office/drawing/2014/main" id="{44FD31E2-0F26-449F-BF5A-61B4CEF58836}"/>
              </a:ext>
            </a:extLst>
          </p:cNvPr>
          <p:cNvSpPr>
            <a:spLocks noGrp="1"/>
          </p:cNvSpPr>
          <p:nvPr>
            <p:ph idx="1"/>
          </p:nvPr>
        </p:nvSpPr>
        <p:spPr/>
        <p:txBody>
          <a:bodyPr/>
          <a:lstStyle/>
          <a:p>
            <a:pPr marL="0" indent="0">
              <a:buNone/>
            </a:pPr>
            <a:r>
              <a:rPr lang="en-US" sz="1200" dirty="0"/>
              <a:t>Information on Blocked Transactions and Job Progress is also available.</a:t>
            </a:r>
          </a:p>
          <a:p>
            <a:pPr marL="0" indent="0">
              <a:buNone/>
            </a:pPr>
            <a:r>
              <a:rPr lang="en-US" sz="1200" dirty="0"/>
              <a:t>• Another Key feature of the performance tab is the load graph which can be used to display the data for many key HANA metrics over time.</a:t>
            </a:r>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33B16043-0CE0-4090-BDD0-028630AB230B}"/>
              </a:ext>
            </a:extLst>
          </p:cNvPr>
          <p:cNvPicPr>
            <a:picLocks noChangeAspect="1"/>
          </p:cNvPicPr>
          <p:nvPr/>
        </p:nvPicPr>
        <p:blipFill>
          <a:blip r:embed="rId2"/>
          <a:stretch>
            <a:fillRect/>
          </a:stretch>
        </p:blipFill>
        <p:spPr>
          <a:xfrm>
            <a:off x="1532365" y="2109744"/>
            <a:ext cx="8973670" cy="3977856"/>
          </a:xfrm>
          <a:prstGeom prst="rect">
            <a:avLst/>
          </a:prstGeom>
        </p:spPr>
      </p:pic>
    </p:spTree>
    <p:extLst>
      <p:ext uri="{BB962C8B-B14F-4D97-AF65-F5344CB8AC3E}">
        <p14:creationId xmlns:p14="http://schemas.microsoft.com/office/powerpoint/2010/main" val="21050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447E-45F5-4FD1-9C86-811560A7D75D}"/>
              </a:ext>
            </a:extLst>
          </p:cNvPr>
          <p:cNvSpPr>
            <a:spLocks noGrp="1"/>
          </p:cNvSpPr>
          <p:nvPr>
            <p:ph type="title"/>
          </p:nvPr>
        </p:nvSpPr>
        <p:spPr/>
        <p:txBody>
          <a:bodyPr/>
          <a:lstStyle/>
          <a:p>
            <a:r>
              <a:rPr lang="en-US" dirty="0"/>
              <a:t>Administration View</a:t>
            </a:r>
            <a:br>
              <a:rPr lang="en-US" dirty="0"/>
            </a:br>
            <a:r>
              <a:rPr lang="en-US" b="0" dirty="0"/>
              <a:t>Volumes</a:t>
            </a:r>
            <a:endParaRPr lang="en-US" dirty="0"/>
          </a:p>
        </p:txBody>
      </p:sp>
      <p:sp>
        <p:nvSpPr>
          <p:cNvPr id="3" name="Content Placeholder 2">
            <a:extLst>
              <a:ext uri="{FF2B5EF4-FFF2-40B4-BE49-F238E27FC236}">
                <a16:creationId xmlns:a16="http://schemas.microsoft.com/office/drawing/2014/main" id="{4EBA199C-9D44-4A99-A091-6C2EFF06C72C}"/>
              </a:ext>
            </a:extLst>
          </p:cNvPr>
          <p:cNvSpPr>
            <a:spLocks noGrp="1"/>
          </p:cNvSpPr>
          <p:nvPr>
            <p:ph idx="1"/>
          </p:nvPr>
        </p:nvSpPr>
        <p:spPr/>
        <p:txBody>
          <a:bodyPr/>
          <a:lstStyle/>
          <a:p>
            <a:pPr marL="0" indent="0">
              <a:buNone/>
            </a:pPr>
            <a:r>
              <a:rPr lang="en-US" sz="1200" b="1" dirty="0"/>
              <a:t>The volumes tab displays detailed information about storage size and usage</a:t>
            </a:r>
          </a:p>
          <a:p>
            <a:pPr marL="0" indent="0">
              <a:buNone/>
            </a:pPr>
            <a:r>
              <a:rPr lang="en-US" sz="1200" dirty="0"/>
              <a:t>• Size of data area</a:t>
            </a:r>
          </a:p>
          <a:p>
            <a:pPr marL="0" indent="0">
              <a:buNone/>
            </a:pPr>
            <a:r>
              <a:rPr lang="en-US" sz="1200" dirty="0"/>
              <a:t>• Size of log area</a:t>
            </a:r>
          </a:p>
          <a:p>
            <a:pPr marL="0" indent="0">
              <a:buNone/>
            </a:pPr>
            <a:r>
              <a:rPr lang="en-US" sz="1200" dirty="0"/>
              <a:t>• Size of storage areas</a:t>
            </a:r>
          </a:p>
          <a:p>
            <a:pPr marL="0" indent="0">
              <a:buNone/>
            </a:pPr>
            <a:r>
              <a:rPr lang="en-US" sz="1200" dirty="0"/>
              <a:t>• Usage of storage areas</a:t>
            </a:r>
          </a:p>
          <a:p>
            <a:pPr marL="0" indent="0">
              <a:buNone/>
            </a:pPr>
            <a:r>
              <a:rPr lang="en-US" sz="1200" dirty="0"/>
              <a:t>• Two different views - grouped by service and grouped by storage</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3F8FF5E5-B620-49DF-9E0D-E80C1FEAF0CD}"/>
              </a:ext>
            </a:extLst>
          </p:cNvPr>
          <p:cNvPicPr>
            <a:picLocks noChangeAspect="1"/>
          </p:cNvPicPr>
          <p:nvPr/>
        </p:nvPicPr>
        <p:blipFill>
          <a:blip r:embed="rId2"/>
          <a:stretch>
            <a:fillRect/>
          </a:stretch>
        </p:blipFill>
        <p:spPr>
          <a:xfrm>
            <a:off x="201600" y="2851090"/>
            <a:ext cx="10667999" cy="1453042"/>
          </a:xfrm>
          <a:prstGeom prst="rect">
            <a:avLst/>
          </a:prstGeom>
        </p:spPr>
      </p:pic>
      <p:pic>
        <p:nvPicPr>
          <p:cNvPr id="5" name="Picture 4">
            <a:extLst>
              <a:ext uri="{FF2B5EF4-FFF2-40B4-BE49-F238E27FC236}">
                <a16:creationId xmlns:a16="http://schemas.microsoft.com/office/drawing/2014/main" id="{32DD6E36-A005-4C13-ADFE-0E13972AD330}"/>
              </a:ext>
            </a:extLst>
          </p:cNvPr>
          <p:cNvPicPr>
            <a:picLocks noChangeAspect="1"/>
          </p:cNvPicPr>
          <p:nvPr/>
        </p:nvPicPr>
        <p:blipFill>
          <a:blip r:embed="rId3"/>
          <a:stretch>
            <a:fillRect/>
          </a:stretch>
        </p:blipFill>
        <p:spPr>
          <a:xfrm>
            <a:off x="201600" y="4441603"/>
            <a:ext cx="9754446" cy="1645997"/>
          </a:xfrm>
          <a:prstGeom prst="rect">
            <a:avLst/>
          </a:prstGeom>
        </p:spPr>
      </p:pic>
    </p:spTree>
    <p:extLst>
      <p:ext uri="{BB962C8B-B14F-4D97-AF65-F5344CB8AC3E}">
        <p14:creationId xmlns:p14="http://schemas.microsoft.com/office/powerpoint/2010/main" val="34994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0A51-124A-41BE-B11E-6DCBD2157D4A}"/>
              </a:ext>
            </a:extLst>
          </p:cNvPr>
          <p:cNvSpPr>
            <a:spLocks noGrp="1"/>
          </p:cNvSpPr>
          <p:nvPr>
            <p:ph type="title"/>
          </p:nvPr>
        </p:nvSpPr>
        <p:spPr/>
        <p:txBody>
          <a:bodyPr/>
          <a:lstStyle/>
          <a:p>
            <a:r>
              <a:rPr lang="en-US" dirty="0"/>
              <a:t>Administration View</a:t>
            </a:r>
            <a:br>
              <a:rPr lang="en-US" dirty="0"/>
            </a:br>
            <a:r>
              <a:rPr lang="en-US" b="0" dirty="0"/>
              <a:t>Configuration</a:t>
            </a:r>
            <a:endParaRPr lang="en-US" dirty="0"/>
          </a:p>
        </p:txBody>
      </p:sp>
      <p:sp>
        <p:nvSpPr>
          <p:cNvPr id="3" name="Content Placeholder 2">
            <a:extLst>
              <a:ext uri="{FF2B5EF4-FFF2-40B4-BE49-F238E27FC236}">
                <a16:creationId xmlns:a16="http://schemas.microsoft.com/office/drawing/2014/main" id="{5CC3323F-0DFD-4D5B-90E3-CABF368AF2C0}"/>
              </a:ext>
            </a:extLst>
          </p:cNvPr>
          <p:cNvSpPr>
            <a:spLocks noGrp="1"/>
          </p:cNvSpPr>
          <p:nvPr>
            <p:ph idx="1"/>
          </p:nvPr>
        </p:nvSpPr>
        <p:spPr/>
        <p:txBody>
          <a:bodyPr/>
          <a:lstStyle/>
          <a:p>
            <a:pPr marL="0" indent="0">
              <a:buNone/>
            </a:pPr>
            <a:r>
              <a:rPr lang="en-US" sz="1200" b="1" dirty="0"/>
              <a:t>This tab shows the contents of all INI files which contain the</a:t>
            </a:r>
          </a:p>
          <a:p>
            <a:pPr marL="0" indent="0">
              <a:buNone/>
            </a:pPr>
            <a:r>
              <a:rPr lang="en-US" sz="1200" b="1" dirty="0"/>
              <a:t>HANA system parameters.</a:t>
            </a:r>
          </a:p>
          <a:p>
            <a:pPr marL="0" indent="0">
              <a:buNone/>
            </a:pPr>
            <a:endParaRPr lang="en-US" sz="1200" dirty="0"/>
          </a:p>
          <a:p>
            <a:pPr marL="0" indent="0">
              <a:buNone/>
            </a:pPr>
            <a:r>
              <a:rPr lang="en-US" sz="1200" dirty="0"/>
              <a:t>Using the configuration tab it is possible to:</a:t>
            </a:r>
          </a:p>
          <a:p>
            <a:pPr marL="0" indent="0">
              <a:buNone/>
            </a:pPr>
            <a:endParaRPr lang="en-US" sz="1200" dirty="0"/>
          </a:p>
          <a:p>
            <a:pPr marL="0" indent="0">
              <a:buNone/>
            </a:pPr>
            <a:r>
              <a:rPr lang="en-US" sz="1200" dirty="0"/>
              <a:t>• View the parameter configuration of the HANA system</a:t>
            </a:r>
          </a:p>
          <a:p>
            <a:pPr marL="0" indent="0">
              <a:buNone/>
            </a:pPr>
            <a:endParaRPr lang="en-US" sz="1200" dirty="0"/>
          </a:p>
          <a:p>
            <a:pPr marL="0" indent="0">
              <a:buNone/>
            </a:pPr>
            <a:r>
              <a:rPr lang="en-US" sz="1200" dirty="0"/>
              <a:t>• Modify and reset default parameter values on a system wide or </a:t>
            </a:r>
          </a:p>
          <a:p>
            <a:pPr marL="0" indent="0">
              <a:buNone/>
            </a:pPr>
            <a:r>
              <a:rPr lang="en-US" sz="1200" dirty="0"/>
              <a:t>host-by-host basis</a:t>
            </a:r>
          </a:p>
          <a:p>
            <a:pPr marL="0" indent="0">
              <a:buNone/>
            </a:pPr>
            <a:endParaRPr lang="en-US" sz="1200" dirty="0"/>
          </a:p>
          <a:p>
            <a:pPr marL="0" indent="0">
              <a:buNone/>
            </a:pPr>
            <a:r>
              <a:rPr lang="en-US" sz="1200" dirty="0"/>
              <a:t>• Compare parameters between hosts on multi-node systems</a:t>
            </a:r>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2BF5BFD7-07BE-42DC-B1FE-057E742B52FB}"/>
              </a:ext>
            </a:extLst>
          </p:cNvPr>
          <p:cNvPicPr>
            <a:picLocks noChangeAspect="1"/>
          </p:cNvPicPr>
          <p:nvPr/>
        </p:nvPicPr>
        <p:blipFill>
          <a:blip r:embed="rId2"/>
          <a:stretch>
            <a:fillRect/>
          </a:stretch>
        </p:blipFill>
        <p:spPr>
          <a:xfrm>
            <a:off x="5692588" y="1395443"/>
            <a:ext cx="5778564" cy="4692157"/>
          </a:xfrm>
          <a:prstGeom prst="rect">
            <a:avLst/>
          </a:prstGeom>
        </p:spPr>
      </p:pic>
    </p:spTree>
    <p:extLst>
      <p:ext uri="{BB962C8B-B14F-4D97-AF65-F5344CB8AC3E}">
        <p14:creationId xmlns:p14="http://schemas.microsoft.com/office/powerpoint/2010/main" val="397672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19FB0-2DBA-40E2-93FB-02F399288E68}"/>
              </a:ext>
            </a:extLst>
          </p:cNvPr>
          <p:cNvSpPr>
            <a:spLocks noGrp="1"/>
          </p:cNvSpPr>
          <p:nvPr>
            <p:ph type="title"/>
          </p:nvPr>
        </p:nvSpPr>
        <p:spPr/>
        <p:txBody>
          <a:bodyPr/>
          <a:lstStyle/>
          <a:p>
            <a:r>
              <a:rPr lang="en-US" dirty="0"/>
              <a:t>Administration View</a:t>
            </a:r>
            <a:br>
              <a:rPr lang="en-US" dirty="0"/>
            </a:br>
            <a:r>
              <a:rPr lang="en-US" b="0" dirty="0"/>
              <a:t>System Information</a:t>
            </a:r>
            <a:endParaRPr lang="en-US" dirty="0"/>
          </a:p>
        </p:txBody>
      </p:sp>
      <p:sp>
        <p:nvSpPr>
          <p:cNvPr id="3" name="Content Placeholder 2">
            <a:extLst>
              <a:ext uri="{FF2B5EF4-FFF2-40B4-BE49-F238E27FC236}">
                <a16:creationId xmlns:a16="http://schemas.microsoft.com/office/drawing/2014/main" id="{DF0DF71C-F2A3-420E-B371-C12E53D928C1}"/>
              </a:ext>
            </a:extLst>
          </p:cNvPr>
          <p:cNvSpPr>
            <a:spLocks noGrp="1"/>
          </p:cNvSpPr>
          <p:nvPr>
            <p:ph idx="1"/>
          </p:nvPr>
        </p:nvSpPr>
        <p:spPr/>
        <p:txBody>
          <a:bodyPr/>
          <a:lstStyle/>
          <a:p>
            <a:pPr marL="0" indent="0">
              <a:buNone/>
            </a:pPr>
            <a:r>
              <a:rPr lang="en-US" sz="1200" dirty="0"/>
              <a:t>The System Information tab contains list of useful SQL statements </a:t>
            </a:r>
          </a:p>
          <a:p>
            <a:pPr marL="0" indent="0">
              <a:buNone/>
            </a:pPr>
            <a:r>
              <a:rPr lang="en-US" sz="1200" dirty="0"/>
              <a:t>which can be used to access monitoring data for many areas, </a:t>
            </a:r>
          </a:p>
          <a:p>
            <a:pPr marL="0" indent="0">
              <a:buNone/>
            </a:pPr>
            <a:r>
              <a:rPr lang="en-US" sz="1200" dirty="0"/>
              <a:t>such as:</a:t>
            </a:r>
          </a:p>
          <a:p>
            <a:pPr marL="0" indent="0">
              <a:buNone/>
            </a:pPr>
            <a:endParaRPr lang="en-US" sz="1200" dirty="0"/>
          </a:p>
          <a:p>
            <a:pPr marL="0" indent="0">
              <a:buNone/>
            </a:pPr>
            <a:r>
              <a:rPr lang="en-US" sz="1200" dirty="0"/>
              <a:t>• Memory usage</a:t>
            </a:r>
          </a:p>
          <a:p>
            <a:pPr marL="0" indent="0">
              <a:buNone/>
            </a:pPr>
            <a:r>
              <a:rPr lang="en-US" sz="1200" dirty="0"/>
              <a:t>• Lock wait time</a:t>
            </a:r>
          </a:p>
          <a:p>
            <a:pPr marL="0" indent="0">
              <a:buNone/>
            </a:pPr>
            <a:r>
              <a:rPr lang="en-US" sz="1200" dirty="0"/>
              <a:t>• Merge statistics</a:t>
            </a:r>
          </a:p>
          <a:p>
            <a:pPr marL="0" indent="0">
              <a:buNone/>
            </a:pPr>
            <a:r>
              <a:rPr lang="en-US" sz="1200" dirty="0"/>
              <a:t>• Expensive Statements</a:t>
            </a:r>
          </a:p>
          <a:p>
            <a:pPr marL="0" indent="0">
              <a:buNone/>
            </a:pPr>
            <a:r>
              <a:rPr lang="en-US" sz="1200" dirty="0"/>
              <a:t>• Garbage Collection</a:t>
            </a:r>
          </a:p>
          <a:p>
            <a:pPr marL="0" indent="0">
              <a:buNone/>
            </a:pPr>
            <a:endParaRPr lang="en-US" sz="1200" dirty="0"/>
          </a:p>
          <a:p>
            <a:pPr marL="0" indent="0">
              <a:buNone/>
            </a:pPr>
            <a:endParaRPr lang="en-US" sz="1200" dirty="0"/>
          </a:p>
          <a:p>
            <a:pPr marL="0" indent="0">
              <a:buNone/>
            </a:pPr>
            <a:r>
              <a:rPr lang="en-US" sz="1200" dirty="0"/>
              <a:t>You can add or import SQL queries of your own to</a:t>
            </a:r>
          </a:p>
          <a:p>
            <a:pPr marL="0" indent="0">
              <a:buNone/>
            </a:pPr>
            <a:r>
              <a:rPr lang="en-US" sz="1200" dirty="0"/>
              <a:t>this tab if there are custom monitoring statements</a:t>
            </a:r>
          </a:p>
          <a:p>
            <a:pPr marL="0" indent="0">
              <a:buNone/>
            </a:pPr>
            <a:r>
              <a:rPr lang="en-US" sz="1200" dirty="0"/>
              <a:t>which you regularly execute on the system.</a:t>
            </a:r>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6E196DDD-0B7F-4A48-8750-B5732A68CAC4}"/>
              </a:ext>
            </a:extLst>
          </p:cNvPr>
          <p:cNvPicPr>
            <a:picLocks noChangeAspect="1"/>
          </p:cNvPicPr>
          <p:nvPr/>
        </p:nvPicPr>
        <p:blipFill>
          <a:blip r:embed="rId2"/>
          <a:stretch>
            <a:fillRect/>
          </a:stretch>
        </p:blipFill>
        <p:spPr>
          <a:xfrm>
            <a:off x="5480416" y="1454400"/>
            <a:ext cx="6147196" cy="3259914"/>
          </a:xfrm>
          <a:prstGeom prst="rect">
            <a:avLst/>
          </a:prstGeom>
        </p:spPr>
      </p:pic>
      <p:pic>
        <p:nvPicPr>
          <p:cNvPr id="5" name="Picture 4">
            <a:extLst>
              <a:ext uri="{FF2B5EF4-FFF2-40B4-BE49-F238E27FC236}">
                <a16:creationId xmlns:a16="http://schemas.microsoft.com/office/drawing/2014/main" id="{E67A0889-11E5-4C55-AFB4-3982D3D78BE9}"/>
              </a:ext>
            </a:extLst>
          </p:cNvPr>
          <p:cNvPicPr>
            <a:picLocks noChangeAspect="1"/>
          </p:cNvPicPr>
          <p:nvPr/>
        </p:nvPicPr>
        <p:blipFill>
          <a:blip r:embed="rId3"/>
          <a:stretch>
            <a:fillRect/>
          </a:stretch>
        </p:blipFill>
        <p:spPr>
          <a:xfrm>
            <a:off x="2082030" y="4607859"/>
            <a:ext cx="2436714" cy="1298110"/>
          </a:xfrm>
          <a:prstGeom prst="rect">
            <a:avLst/>
          </a:prstGeom>
        </p:spPr>
      </p:pic>
    </p:spTree>
    <p:extLst>
      <p:ext uri="{BB962C8B-B14F-4D97-AF65-F5344CB8AC3E}">
        <p14:creationId xmlns:p14="http://schemas.microsoft.com/office/powerpoint/2010/main" val="410286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86F1-6B86-427F-8613-D4CF5E97A334}"/>
              </a:ext>
            </a:extLst>
          </p:cNvPr>
          <p:cNvSpPr>
            <a:spLocks noGrp="1"/>
          </p:cNvSpPr>
          <p:nvPr>
            <p:ph type="title"/>
          </p:nvPr>
        </p:nvSpPr>
        <p:spPr/>
        <p:txBody>
          <a:bodyPr/>
          <a:lstStyle/>
          <a:p>
            <a:r>
              <a:rPr lang="en-US" dirty="0"/>
              <a:t>Administration View</a:t>
            </a:r>
            <a:br>
              <a:rPr lang="en-US" dirty="0"/>
            </a:br>
            <a:r>
              <a:rPr lang="en-US" b="0" dirty="0"/>
              <a:t>Log Files / Traces</a:t>
            </a:r>
            <a:endParaRPr lang="en-US" dirty="0"/>
          </a:p>
        </p:txBody>
      </p:sp>
      <p:sp>
        <p:nvSpPr>
          <p:cNvPr id="3" name="Content Placeholder 2">
            <a:extLst>
              <a:ext uri="{FF2B5EF4-FFF2-40B4-BE49-F238E27FC236}">
                <a16:creationId xmlns:a16="http://schemas.microsoft.com/office/drawing/2014/main" id="{F33C4CB4-121E-4326-ABD0-A883EB4B7332}"/>
              </a:ext>
            </a:extLst>
          </p:cNvPr>
          <p:cNvSpPr>
            <a:spLocks noGrp="1"/>
          </p:cNvSpPr>
          <p:nvPr>
            <p:ph idx="1"/>
          </p:nvPr>
        </p:nvSpPr>
        <p:spPr/>
        <p:txBody>
          <a:bodyPr/>
          <a:lstStyle/>
          <a:p>
            <a:pPr marL="0" indent="0">
              <a:buNone/>
            </a:pPr>
            <a:r>
              <a:rPr lang="en-US" sz="1200" b="1" dirty="0"/>
              <a:t>The diagnosis files tab displays all HANA trace, log and dump files.</a:t>
            </a:r>
          </a:p>
          <a:p>
            <a:pPr marL="0" indent="0">
              <a:buNone/>
            </a:pPr>
            <a:r>
              <a:rPr lang="en-US" sz="1200" dirty="0"/>
              <a:t>These files are generated automatically by the system according to your trace settings, as well as in certain exceptional situations (Out-of-memory dumps, system crashes etc.). You can view these traces or dump files in the studio or download them for local use (recommended in the case of large files).</a:t>
            </a:r>
          </a:p>
          <a:p>
            <a:pPr marL="0" indent="0">
              <a:buNone/>
            </a:pPr>
            <a:endParaRPr lang="en-US" sz="1200" dirty="0"/>
          </a:p>
        </p:txBody>
      </p:sp>
      <p:pic>
        <p:nvPicPr>
          <p:cNvPr id="4" name="Picture 3">
            <a:extLst>
              <a:ext uri="{FF2B5EF4-FFF2-40B4-BE49-F238E27FC236}">
                <a16:creationId xmlns:a16="http://schemas.microsoft.com/office/drawing/2014/main" id="{A3F30A62-3945-4909-B5A7-1A079C26E2E8}"/>
              </a:ext>
            </a:extLst>
          </p:cNvPr>
          <p:cNvPicPr>
            <a:picLocks noChangeAspect="1"/>
          </p:cNvPicPr>
          <p:nvPr/>
        </p:nvPicPr>
        <p:blipFill>
          <a:blip r:embed="rId2"/>
          <a:stretch>
            <a:fillRect/>
          </a:stretch>
        </p:blipFill>
        <p:spPr>
          <a:xfrm>
            <a:off x="304800" y="2294390"/>
            <a:ext cx="9816352" cy="2571788"/>
          </a:xfrm>
          <a:prstGeom prst="rect">
            <a:avLst/>
          </a:prstGeom>
        </p:spPr>
      </p:pic>
      <p:pic>
        <p:nvPicPr>
          <p:cNvPr id="5" name="Picture 4">
            <a:extLst>
              <a:ext uri="{FF2B5EF4-FFF2-40B4-BE49-F238E27FC236}">
                <a16:creationId xmlns:a16="http://schemas.microsoft.com/office/drawing/2014/main" id="{7E6C301C-4E99-44BE-8624-78E87F699AB1}"/>
              </a:ext>
            </a:extLst>
          </p:cNvPr>
          <p:cNvPicPr>
            <a:picLocks noChangeAspect="1"/>
          </p:cNvPicPr>
          <p:nvPr/>
        </p:nvPicPr>
        <p:blipFill>
          <a:blip r:embed="rId3"/>
          <a:stretch>
            <a:fillRect/>
          </a:stretch>
        </p:blipFill>
        <p:spPr>
          <a:xfrm>
            <a:off x="2824520" y="4973754"/>
            <a:ext cx="6389360" cy="1113846"/>
          </a:xfrm>
          <a:prstGeom prst="rect">
            <a:avLst/>
          </a:prstGeom>
        </p:spPr>
      </p:pic>
    </p:spTree>
    <p:extLst>
      <p:ext uri="{BB962C8B-B14F-4D97-AF65-F5344CB8AC3E}">
        <p14:creationId xmlns:p14="http://schemas.microsoft.com/office/powerpoint/2010/main" val="139971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5FBD-D540-4EFA-B6DD-957B69F62D66}"/>
              </a:ext>
            </a:extLst>
          </p:cNvPr>
          <p:cNvSpPr>
            <a:spLocks noGrp="1"/>
          </p:cNvSpPr>
          <p:nvPr>
            <p:ph type="title"/>
          </p:nvPr>
        </p:nvSpPr>
        <p:spPr/>
        <p:txBody>
          <a:bodyPr/>
          <a:lstStyle/>
          <a:p>
            <a:r>
              <a:rPr lang="en-US" dirty="0"/>
              <a:t>Collecting Diagnosis Information</a:t>
            </a:r>
          </a:p>
        </p:txBody>
      </p:sp>
      <p:sp>
        <p:nvSpPr>
          <p:cNvPr id="3" name="Content Placeholder 2">
            <a:extLst>
              <a:ext uri="{FF2B5EF4-FFF2-40B4-BE49-F238E27FC236}">
                <a16:creationId xmlns:a16="http://schemas.microsoft.com/office/drawing/2014/main" id="{6FA5E112-4684-487C-AB10-FCB1A4DAC4EB}"/>
              </a:ext>
            </a:extLst>
          </p:cNvPr>
          <p:cNvSpPr>
            <a:spLocks noGrp="1"/>
          </p:cNvSpPr>
          <p:nvPr>
            <p:ph idx="1"/>
          </p:nvPr>
        </p:nvSpPr>
        <p:spPr/>
        <p:txBody>
          <a:bodyPr/>
          <a:lstStyle/>
          <a:p>
            <a:pPr marL="0" indent="0">
              <a:buNone/>
            </a:pPr>
            <a:r>
              <a:rPr lang="en-US" sz="1200" dirty="0"/>
              <a:t>The diagnosis files tab can also be used to collect a </a:t>
            </a:r>
            <a:r>
              <a:rPr lang="en-US" sz="1200" b="1" dirty="0"/>
              <a:t>full system info dump </a:t>
            </a:r>
            <a:r>
              <a:rPr lang="en-US" sz="1200" dirty="0"/>
              <a:t>or generate a sequence of </a:t>
            </a:r>
            <a:r>
              <a:rPr lang="en-US" sz="1200" b="1" dirty="0"/>
              <a:t>runtime environment dumps. </a:t>
            </a:r>
            <a:r>
              <a:rPr lang="en-US" sz="1200" dirty="0"/>
              <a:t>If you contact SAP support regarding an issue on your system, our support colleagues may ask you to provide this information to assist in their analysis.</a:t>
            </a:r>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7CC21BAB-419D-49B0-B4F6-8563215AC04D}"/>
              </a:ext>
            </a:extLst>
          </p:cNvPr>
          <p:cNvPicPr>
            <a:picLocks noChangeAspect="1"/>
          </p:cNvPicPr>
          <p:nvPr/>
        </p:nvPicPr>
        <p:blipFill>
          <a:blip r:embed="rId2"/>
          <a:stretch>
            <a:fillRect/>
          </a:stretch>
        </p:blipFill>
        <p:spPr>
          <a:xfrm>
            <a:off x="950260" y="3265742"/>
            <a:ext cx="3959271" cy="1010515"/>
          </a:xfrm>
          <a:prstGeom prst="rect">
            <a:avLst/>
          </a:prstGeom>
        </p:spPr>
      </p:pic>
      <p:pic>
        <p:nvPicPr>
          <p:cNvPr id="5" name="Picture 4">
            <a:extLst>
              <a:ext uri="{FF2B5EF4-FFF2-40B4-BE49-F238E27FC236}">
                <a16:creationId xmlns:a16="http://schemas.microsoft.com/office/drawing/2014/main" id="{CBF65D0E-0BB9-41F7-93DB-DB8A34556D26}"/>
              </a:ext>
            </a:extLst>
          </p:cNvPr>
          <p:cNvPicPr>
            <a:picLocks noChangeAspect="1"/>
          </p:cNvPicPr>
          <p:nvPr/>
        </p:nvPicPr>
        <p:blipFill>
          <a:blip r:embed="rId3"/>
          <a:stretch>
            <a:fillRect/>
          </a:stretch>
        </p:blipFill>
        <p:spPr>
          <a:xfrm>
            <a:off x="5364060" y="1999694"/>
            <a:ext cx="4596631" cy="4087906"/>
          </a:xfrm>
          <a:prstGeom prst="rect">
            <a:avLst/>
          </a:prstGeom>
        </p:spPr>
      </p:pic>
    </p:spTree>
    <p:extLst>
      <p:ext uri="{BB962C8B-B14F-4D97-AF65-F5344CB8AC3E}">
        <p14:creationId xmlns:p14="http://schemas.microsoft.com/office/powerpoint/2010/main" val="57901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EC67-A751-4D30-8D8C-7C08E32F40A0}"/>
              </a:ext>
            </a:extLst>
          </p:cNvPr>
          <p:cNvSpPr>
            <a:spLocks noGrp="1"/>
          </p:cNvSpPr>
          <p:nvPr>
            <p:ph type="title"/>
          </p:nvPr>
        </p:nvSpPr>
        <p:spPr/>
        <p:txBody>
          <a:bodyPr/>
          <a:lstStyle/>
          <a:p>
            <a:r>
              <a:rPr lang="en-US" dirty="0"/>
              <a:t>Administration View</a:t>
            </a:r>
            <a:br>
              <a:rPr lang="en-US" dirty="0"/>
            </a:br>
            <a:r>
              <a:rPr lang="en-US" dirty="0"/>
              <a:t>Trace configuration</a:t>
            </a:r>
          </a:p>
        </p:txBody>
      </p:sp>
      <p:sp>
        <p:nvSpPr>
          <p:cNvPr id="3" name="Content Placeholder 2">
            <a:extLst>
              <a:ext uri="{FF2B5EF4-FFF2-40B4-BE49-F238E27FC236}">
                <a16:creationId xmlns:a16="http://schemas.microsoft.com/office/drawing/2014/main" id="{72500B3E-B808-4CE7-8A71-F32D6ED71959}"/>
              </a:ext>
            </a:extLst>
          </p:cNvPr>
          <p:cNvSpPr>
            <a:spLocks noGrp="1"/>
          </p:cNvSpPr>
          <p:nvPr>
            <p:ph idx="1"/>
          </p:nvPr>
        </p:nvSpPr>
        <p:spPr/>
        <p:txBody>
          <a:bodyPr/>
          <a:lstStyle/>
          <a:p>
            <a:pPr marL="0" indent="0">
              <a:buNone/>
            </a:pPr>
            <a:r>
              <a:rPr lang="en-US" sz="1200" b="1" dirty="0"/>
              <a:t>SAP HANA provides several different options for tracing various activities and functions on the system.</a:t>
            </a:r>
          </a:p>
          <a:p>
            <a:pPr marL="0" indent="0">
              <a:buNone/>
            </a:pPr>
            <a:r>
              <a:rPr lang="en-US" sz="1200" dirty="0"/>
              <a:t>These can be activated and configured on the Trace Configuration tab in the Studio</a:t>
            </a:r>
          </a:p>
          <a:p>
            <a:pPr marL="0" indent="0">
              <a:buNone/>
            </a:pPr>
            <a:endParaRPr lang="en-US" sz="1200" dirty="0"/>
          </a:p>
        </p:txBody>
      </p:sp>
      <p:pic>
        <p:nvPicPr>
          <p:cNvPr id="4" name="Picture 3">
            <a:extLst>
              <a:ext uri="{FF2B5EF4-FFF2-40B4-BE49-F238E27FC236}">
                <a16:creationId xmlns:a16="http://schemas.microsoft.com/office/drawing/2014/main" id="{CA5EFC6A-7A61-4120-9E9A-ECED0AF42897}"/>
              </a:ext>
            </a:extLst>
          </p:cNvPr>
          <p:cNvPicPr>
            <a:picLocks noChangeAspect="1"/>
          </p:cNvPicPr>
          <p:nvPr/>
        </p:nvPicPr>
        <p:blipFill>
          <a:blip r:embed="rId2"/>
          <a:stretch>
            <a:fillRect/>
          </a:stretch>
        </p:blipFill>
        <p:spPr>
          <a:xfrm>
            <a:off x="1828119" y="1951713"/>
            <a:ext cx="8382162" cy="4135887"/>
          </a:xfrm>
          <a:prstGeom prst="rect">
            <a:avLst/>
          </a:prstGeom>
        </p:spPr>
      </p:pic>
    </p:spTree>
    <p:extLst>
      <p:ext uri="{BB962C8B-B14F-4D97-AF65-F5344CB8AC3E}">
        <p14:creationId xmlns:p14="http://schemas.microsoft.com/office/powerpoint/2010/main" val="26694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957-3140-4197-91FB-E91D24DCF8BF}"/>
              </a:ext>
            </a:extLst>
          </p:cNvPr>
          <p:cNvSpPr>
            <a:spLocks noGrp="1"/>
          </p:cNvSpPr>
          <p:nvPr>
            <p:ph type="title"/>
          </p:nvPr>
        </p:nvSpPr>
        <p:spPr/>
        <p:txBody>
          <a:bodyPr/>
          <a:lstStyle/>
          <a:p>
            <a:r>
              <a:rPr lang="en-US" dirty="0"/>
              <a:t>Row Store vs. Column Store</a:t>
            </a:r>
            <a:br>
              <a:rPr lang="en-US" dirty="0"/>
            </a:br>
            <a:r>
              <a:rPr lang="en-US" b="0" dirty="0"/>
              <a:t>When to Use Which Store</a:t>
            </a:r>
            <a:endParaRPr lang="en-US" dirty="0"/>
          </a:p>
        </p:txBody>
      </p:sp>
      <p:sp>
        <p:nvSpPr>
          <p:cNvPr id="3" name="Content Placeholder 2">
            <a:extLst>
              <a:ext uri="{FF2B5EF4-FFF2-40B4-BE49-F238E27FC236}">
                <a16:creationId xmlns:a16="http://schemas.microsoft.com/office/drawing/2014/main" id="{8B96AE5B-41F4-4A7C-AC65-320FF985C769}"/>
              </a:ext>
            </a:extLst>
          </p:cNvPr>
          <p:cNvSpPr>
            <a:spLocks noGrp="1"/>
          </p:cNvSpPr>
          <p:nvPr>
            <p:ph idx="1"/>
          </p:nvPr>
        </p:nvSpPr>
        <p:spPr/>
        <p:txBody>
          <a:bodyPr/>
          <a:lstStyle/>
          <a:p>
            <a:pPr marL="0" indent="0">
              <a:buNone/>
            </a:pPr>
            <a:r>
              <a:rPr lang="en-US" sz="1200" b="1" dirty="0"/>
              <a:t>Modeling Only Possible For Column Tables</a:t>
            </a:r>
          </a:p>
          <a:p>
            <a:r>
              <a:rPr lang="en-US" sz="1200" dirty="0"/>
              <a:t>This answers the frequently asked question:</a:t>
            </a:r>
          </a:p>
          <a:p>
            <a:pPr marL="0" indent="0">
              <a:buNone/>
            </a:pPr>
            <a:r>
              <a:rPr lang="en-US" sz="1200" dirty="0"/>
              <a:t>"Where should I put a table – row store or column store?"</a:t>
            </a:r>
          </a:p>
          <a:p>
            <a:pPr marL="0" indent="0">
              <a:buNone/>
            </a:pPr>
            <a:r>
              <a:rPr lang="en-US" sz="1200" dirty="0"/>
              <a:t> </a:t>
            </a:r>
          </a:p>
          <a:p>
            <a:pPr lvl="0">
              <a:buFont typeface="Wingdings" panose="05000000000000000000" pitchFamily="2" charset="2"/>
              <a:buChar char="§"/>
            </a:pPr>
            <a:r>
              <a:rPr lang="en-US" sz="1200" dirty="0"/>
              <a:t>Information Modeler only works with column tables</a:t>
            </a:r>
          </a:p>
          <a:p>
            <a:pPr lvl="0">
              <a:buFont typeface="Wingdings" panose="05000000000000000000" pitchFamily="2" charset="2"/>
              <a:buChar char="§"/>
            </a:pPr>
            <a:r>
              <a:rPr lang="en-US" sz="1200" dirty="0"/>
              <a:t>Replication server creates tables in column store per default</a:t>
            </a:r>
          </a:p>
          <a:p>
            <a:pPr lvl="0">
              <a:buFont typeface="Wingdings" panose="05000000000000000000" pitchFamily="2" charset="2"/>
              <a:buChar char="§"/>
            </a:pPr>
            <a:r>
              <a:rPr lang="en-US" sz="1200" dirty="0"/>
              <a:t>Data Services creates tables in column store per default</a:t>
            </a:r>
          </a:p>
          <a:p>
            <a:pPr lvl="0">
              <a:buFont typeface="Wingdings" panose="05000000000000000000" pitchFamily="2" charset="2"/>
              <a:buChar char="§"/>
            </a:pPr>
            <a:r>
              <a:rPr lang="en-US" sz="1200" dirty="0"/>
              <a:t>SQL to create column table: "CREATE COLUMN TABLE ..."</a:t>
            </a:r>
          </a:p>
          <a:p>
            <a:pPr lvl="0">
              <a:buFont typeface="Wingdings" panose="05000000000000000000" pitchFamily="2" charset="2"/>
              <a:buChar char="§"/>
            </a:pPr>
            <a:r>
              <a:rPr lang="en-US" sz="1200" dirty="0"/>
              <a:t>Store can be changed with "ALTER TABLE …"</a:t>
            </a:r>
          </a:p>
          <a:p>
            <a:pPr marL="0" indent="0">
              <a:buNone/>
            </a:pPr>
            <a:r>
              <a:rPr lang="en-US" sz="1200" dirty="0"/>
              <a:t> </a:t>
            </a:r>
          </a:p>
          <a:p>
            <a:pPr marL="0" indent="0">
              <a:buNone/>
            </a:pPr>
            <a:r>
              <a:rPr lang="en-US" sz="1200" b="1" dirty="0"/>
              <a:t>System Tables Are Created Where They Fit Best</a:t>
            </a:r>
            <a:r>
              <a:rPr lang="en-US" sz="1200" dirty="0"/>
              <a:t> </a:t>
            </a:r>
          </a:p>
          <a:p>
            <a:r>
              <a:rPr lang="en-US" sz="1200" dirty="0"/>
              <a:t>Administrative tables in row store:</a:t>
            </a:r>
          </a:p>
          <a:p>
            <a:pPr lvl="0">
              <a:buFont typeface="Wingdings" panose="05000000000000000000" pitchFamily="2" charset="2"/>
              <a:buChar char="§"/>
            </a:pPr>
            <a:r>
              <a:rPr lang="en-US" sz="1200" dirty="0"/>
              <a:t>Schema SYS -&gt;caches, administrative tables of engine</a:t>
            </a:r>
          </a:p>
          <a:p>
            <a:pPr lvl="0">
              <a:buFont typeface="Wingdings" panose="05000000000000000000" pitchFamily="2" charset="2"/>
              <a:buChar char="§"/>
            </a:pPr>
            <a:r>
              <a:rPr lang="en-US" sz="1200" dirty="0"/>
              <a:t>Tables from statistics server</a:t>
            </a:r>
          </a:p>
          <a:p>
            <a:pPr marL="0" indent="0">
              <a:buNone/>
            </a:pPr>
            <a:r>
              <a:rPr lang="en-US" sz="1200" dirty="0"/>
              <a:t> </a:t>
            </a:r>
          </a:p>
          <a:p>
            <a:r>
              <a:rPr lang="en-US" sz="1200" dirty="0"/>
              <a:t>Administrative tables in column store:</a:t>
            </a:r>
          </a:p>
          <a:p>
            <a:pPr lvl="0">
              <a:buFont typeface="Wingdings" panose="05000000000000000000" pitchFamily="2" charset="2"/>
              <a:buChar char="§"/>
            </a:pPr>
            <a:r>
              <a:rPr lang="en-US" sz="1200" dirty="0"/>
              <a:t>Schema _SYS_BI -&gt; metadata of created views + master data for MDX</a:t>
            </a:r>
          </a:p>
          <a:p>
            <a:pPr lvl="0">
              <a:buFont typeface="Wingdings" panose="05000000000000000000" pitchFamily="2" charset="2"/>
              <a:buChar char="§"/>
            </a:pPr>
            <a:r>
              <a:rPr lang="en-US" sz="1200" dirty="0"/>
              <a:t>Schema _SYS_BIC -&gt; some generated tables for MDX</a:t>
            </a:r>
          </a:p>
          <a:p>
            <a:pPr lvl="0">
              <a:buFont typeface="Wingdings" panose="05000000000000000000" pitchFamily="2" charset="2"/>
              <a:buChar char="§"/>
            </a:pPr>
            <a:r>
              <a:rPr lang="en-US" sz="1200" dirty="0"/>
              <a:t>Schema _SYS_REPO -&gt; e.g. lists of active/modified versions of models</a:t>
            </a:r>
          </a:p>
          <a:p>
            <a:endParaRPr lang="en-US" sz="1200" dirty="0"/>
          </a:p>
        </p:txBody>
      </p:sp>
    </p:spTree>
    <p:extLst>
      <p:ext uri="{BB962C8B-B14F-4D97-AF65-F5344CB8AC3E}">
        <p14:creationId xmlns:p14="http://schemas.microsoft.com/office/powerpoint/2010/main" val="55310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3630-F8DA-4951-B314-45C7E8F8CDE3}"/>
              </a:ext>
            </a:extLst>
          </p:cNvPr>
          <p:cNvSpPr>
            <a:spLocks noGrp="1"/>
          </p:cNvSpPr>
          <p:nvPr>
            <p:ph type="title"/>
          </p:nvPr>
        </p:nvSpPr>
        <p:spPr/>
        <p:txBody>
          <a:bodyPr/>
          <a:lstStyle/>
          <a:p>
            <a:r>
              <a:rPr lang="en-US" dirty="0"/>
              <a:t>SAP HANA Export and Import</a:t>
            </a:r>
            <a:br>
              <a:rPr lang="en-US" dirty="0"/>
            </a:br>
            <a:endParaRPr lang="en-US" dirty="0"/>
          </a:p>
        </p:txBody>
      </p:sp>
      <p:sp>
        <p:nvSpPr>
          <p:cNvPr id="3" name="Content Placeholder 2">
            <a:extLst>
              <a:ext uri="{FF2B5EF4-FFF2-40B4-BE49-F238E27FC236}">
                <a16:creationId xmlns:a16="http://schemas.microsoft.com/office/drawing/2014/main" id="{A03EA5CE-4EB0-43E9-8049-5941570AFA8B}"/>
              </a:ext>
            </a:extLst>
          </p:cNvPr>
          <p:cNvSpPr>
            <a:spLocks noGrp="1"/>
          </p:cNvSpPr>
          <p:nvPr>
            <p:ph idx="1"/>
          </p:nvPr>
        </p:nvSpPr>
        <p:spPr/>
        <p:txBody>
          <a:bodyPr/>
          <a:lstStyle/>
          <a:p>
            <a:pPr marL="0" indent="0">
              <a:buNone/>
            </a:pPr>
            <a:r>
              <a:rPr lang="en-US" sz="1200" dirty="0"/>
              <a:t>Export and Import option of SAP HANA Provide features to move tables, Information View, landscape to </a:t>
            </a:r>
          </a:p>
          <a:p>
            <a:pPr marL="0" indent="0">
              <a:buNone/>
            </a:pPr>
            <a:r>
              <a:rPr lang="en-US" sz="1200" dirty="0"/>
              <a:t>other or on the same system.</a:t>
            </a:r>
          </a:p>
          <a:p>
            <a:pPr marL="0" indent="0">
              <a:buNone/>
            </a:pPr>
            <a:r>
              <a:rPr lang="en-US" sz="1200" b="1" dirty="0"/>
              <a:t>Export:</a:t>
            </a:r>
            <a:endParaRPr lang="en-US" sz="1200" dirty="0"/>
          </a:p>
          <a:p>
            <a:pPr marL="0" indent="0">
              <a:buNone/>
            </a:pPr>
            <a:r>
              <a:rPr lang="en-US" sz="1200" dirty="0"/>
              <a:t>Go To File Menu-&gt;Choose Export.</a:t>
            </a:r>
          </a:p>
          <a:p>
            <a:pPr marL="0" indent="0">
              <a:buNone/>
            </a:pPr>
            <a:r>
              <a:rPr lang="en-US" sz="1200" dirty="0"/>
              <a:t>A Pop-Up for Export will be displayed</a:t>
            </a:r>
          </a:p>
          <a:p>
            <a:pPr marL="0" indent="0">
              <a:buNone/>
            </a:pPr>
            <a:endParaRPr lang="en-US" sz="1200" dirty="0"/>
          </a:p>
          <a:p>
            <a:pPr marL="0" indent="0">
              <a:buNone/>
            </a:pPr>
            <a:r>
              <a:rPr lang="en-US" sz="1200" dirty="0"/>
              <a:t>There are two Export options for SAP HANA Object will be displayed</a:t>
            </a:r>
          </a:p>
          <a:p>
            <a:pPr marL="0" indent="0">
              <a:buNone/>
            </a:pPr>
            <a:r>
              <a:rPr lang="en-US" sz="1200" b="1" dirty="0"/>
              <a:t>SAP HANA</a:t>
            </a:r>
            <a:endParaRPr lang="en-US" sz="1200" dirty="0"/>
          </a:p>
          <a:p>
            <a:pPr lvl="1"/>
            <a:r>
              <a:rPr lang="en-US" sz="1200" b="1" dirty="0"/>
              <a:t>Catalog Objects: </a:t>
            </a:r>
            <a:r>
              <a:rPr lang="en-US" sz="1200" dirty="0"/>
              <a:t>Used for export catalog objects (table, view, procedure, etc.).</a:t>
            </a:r>
          </a:p>
          <a:p>
            <a:pPr lvl="1"/>
            <a:r>
              <a:rPr lang="en-US" sz="1200" b="1" dirty="0"/>
              <a:t>Landscape: </a:t>
            </a:r>
            <a:r>
              <a:rPr lang="en-US" sz="1200" dirty="0"/>
              <a:t>Used for an export landscape from one system to another.</a:t>
            </a:r>
          </a:p>
          <a:p>
            <a:pPr marL="0" indent="0">
              <a:buNone/>
            </a:pPr>
            <a:r>
              <a:rPr lang="en-US" sz="1200" b="1" dirty="0"/>
              <a:t>SAP HANA Content</a:t>
            </a:r>
            <a:endParaRPr lang="en-US" sz="1200" dirty="0"/>
          </a:p>
          <a:p>
            <a:pPr lvl="1"/>
            <a:r>
              <a:rPr lang="en-US" sz="1200" b="1" dirty="0"/>
              <a:t>Change and Transport System (CTS): </a:t>
            </a:r>
            <a:r>
              <a:rPr lang="en-US" sz="1200" dirty="0"/>
              <a:t>Used for export information </a:t>
            </a:r>
          </a:p>
          <a:p>
            <a:pPr marL="359913" lvl="1" indent="0">
              <a:buNone/>
            </a:pPr>
            <a:r>
              <a:rPr lang="en-US" sz="1200" dirty="0"/>
              <a:t>       view with ABAP program.</a:t>
            </a:r>
          </a:p>
          <a:p>
            <a:pPr lvl="1"/>
            <a:r>
              <a:rPr lang="en-US" sz="1200" b="1" dirty="0"/>
              <a:t>Delivery Unit:</a:t>
            </a:r>
            <a:r>
              <a:rPr lang="en-US" sz="1200" dirty="0"/>
              <a:t> Delivery Unit is a single unit. This option is used to export multiple package </a:t>
            </a:r>
          </a:p>
          <a:p>
            <a:pPr marL="359913" lvl="1" indent="0">
              <a:buNone/>
            </a:pPr>
            <a:r>
              <a:rPr lang="en-US" sz="1200" dirty="0"/>
              <a:t>       which is mapped to single delivery unit.</a:t>
            </a:r>
          </a:p>
          <a:p>
            <a:pPr lvl="1"/>
            <a:r>
              <a:rPr lang="en-US" sz="1200" b="1" dirty="0"/>
              <a:t>Developer Mode:</a:t>
            </a:r>
            <a:r>
              <a:rPr lang="en-US" sz="1200" dirty="0"/>
              <a:t> This option can be used to export individual objects to a location </a:t>
            </a:r>
          </a:p>
          <a:p>
            <a:pPr marL="359913" lvl="1" indent="0">
              <a:buNone/>
            </a:pPr>
            <a:r>
              <a:rPr lang="en-US" sz="1200" dirty="0"/>
              <a:t>       in the local system.</a:t>
            </a:r>
          </a:p>
          <a:p>
            <a:pPr lvl="1"/>
            <a:r>
              <a:rPr lang="en-US" sz="1200" b="1" dirty="0"/>
              <a:t>SAP Support Mode:</a:t>
            </a:r>
            <a:r>
              <a:rPr lang="en-US" sz="1200" dirty="0"/>
              <a:t> This can be used to export the objects with the data </a:t>
            </a:r>
          </a:p>
          <a:p>
            <a:pPr marL="359913" lvl="1" indent="0">
              <a:buNone/>
            </a:pPr>
            <a:r>
              <a:rPr lang="en-US" sz="1200" dirty="0"/>
              <a:t>       for SAP support purposes.</a:t>
            </a:r>
          </a:p>
          <a:p>
            <a:endParaRPr lang="en-US" sz="1200" dirty="0"/>
          </a:p>
        </p:txBody>
      </p:sp>
      <p:pic>
        <p:nvPicPr>
          <p:cNvPr id="5" name="Picture 4">
            <a:extLst>
              <a:ext uri="{FF2B5EF4-FFF2-40B4-BE49-F238E27FC236}">
                <a16:creationId xmlns:a16="http://schemas.microsoft.com/office/drawing/2014/main" id="{7EC571B0-7E3B-4D2B-BD2C-935ACB64E64E}"/>
              </a:ext>
            </a:extLst>
          </p:cNvPr>
          <p:cNvPicPr>
            <a:picLocks noChangeAspect="1"/>
          </p:cNvPicPr>
          <p:nvPr/>
        </p:nvPicPr>
        <p:blipFill>
          <a:blip r:embed="rId2"/>
          <a:stretch>
            <a:fillRect/>
          </a:stretch>
        </p:blipFill>
        <p:spPr>
          <a:xfrm>
            <a:off x="7257207" y="1936376"/>
            <a:ext cx="1298902" cy="2237604"/>
          </a:xfrm>
          <a:prstGeom prst="rect">
            <a:avLst/>
          </a:prstGeom>
        </p:spPr>
      </p:pic>
      <p:pic>
        <p:nvPicPr>
          <p:cNvPr id="6" name="Picture 5">
            <a:extLst>
              <a:ext uri="{FF2B5EF4-FFF2-40B4-BE49-F238E27FC236}">
                <a16:creationId xmlns:a16="http://schemas.microsoft.com/office/drawing/2014/main" id="{0684B2A5-6FBE-414D-B589-ACE4F29E4C3C}"/>
              </a:ext>
            </a:extLst>
          </p:cNvPr>
          <p:cNvPicPr>
            <a:picLocks noChangeAspect="1"/>
          </p:cNvPicPr>
          <p:nvPr/>
        </p:nvPicPr>
        <p:blipFill>
          <a:blip r:embed="rId3"/>
          <a:stretch>
            <a:fillRect/>
          </a:stretch>
        </p:blipFill>
        <p:spPr>
          <a:xfrm>
            <a:off x="8677685" y="2857955"/>
            <a:ext cx="3051939" cy="3104221"/>
          </a:xfrm>
          <a:prstGeom prst="rect">
            <a:avLst/>
          </a:prstGeom>
        </p:spPr>
      </p:pic>
    </p:spTree>
    <p:extLst>
      <p:ext uri="{BB962C8B-B14F-4D97-AF65-F5344CB8AC3E}">
        <p14:creationId xmlns:p14="http://schemas.microsoft.com/office/powerpoint/2010/main" val="21588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5602-50AD-429B-839A-A312593514F3}"/>
              </a:ext>
            </a:extLst>
          </p:cNvPr>
          <p:cNvSpPr>
            <a:spLocks noGrp="1"/>
          </p:cNvSpPr>
          <p:nvPr>
            <p:ph type="title"/>
          </p:nvPr>
        </p:nvSpPr>
        <p:spPr/>
        <p:txBody>
          <a:bodyPr/>
          <a:lstStyle/>
          <a:p>
            <a:r>
              <a:rPr lang="en-US" dirty="0"/>
              <a:t>Import</a:t>
            </a:r>
          </a:p>
        </p:txBody>
      </p:sp>
      <p:sp>
        <p:nvSpPr>
          <p:cNvPr id="3" name="Content Placeholder 2">
            <a:extLst>
              <a:ext uri="{FF2B5EF4-FFF2-40B4-BE49-F238E27FC236}">
                <a16:creationId xmlns:a16="http://schemas.microsoft.com/office/drawing/2014/main" id="{EB9B51A3-9DAA-40EE-89EB-66CC80F94891}"/>
              </a:ext>
            </a:extLst>
          </p:cNvPr>
          <p:cNvSpPr>
            <a:spLocks noGrp="1"/>
          </p:cNvSpPr>
          <p:nvPr>
            <p:ph idx="1"/>
          </p:nvPr>
        </p:nvSpPr>
        <p:spPr/>
        <p:txBody>
          <a:bodyPr/>
          <a:lstStyle/>
          <a:p>
            <a:pPr marL="0" indent="0">
              <a:buNone/>
            </a:pPr>
            <a:r>
              <a:rPr lang="en-US" sz="1200" dirty="0"/>
              <a:t>Go To File Menu-&gt;Choose Import.</a:t>
            </a:r>
          </a:p>
          <a:p>
            <a:pPr marL="0" indent="0">
              <a:buNone/>
            </a:pPr>
            <a:br>
              <a:rPr lang="en-US" sz="1200" dirty="0"/>
            </a:br>
            <a:r>
              <a:rPr lang="en-US" sz="1200" dirty="0"/>
              <a:t>A pop-up for Import Option will be displayed –</a:t>
            </a:r>
          </a:p>
          <a:p>
            <a:pPr marL="0" indent="0">
              <a:buNone/>
            </a:pPr>
            <a:r>
              <a:rPr lang="en-US" sz="1200" dirty="0"/>
              <a:t>There are two Import option for SAP HANA Object will be displayed –</a:t>
            </a:r>
          </a:p>
          <a:p>
            <a:pPr marL="0" indent="0">
              <a:buNone/>
            </a:pPr>
            <a:r>
              <a:rPr lang="en-US" sz="1200" b="1" dirty="0"/>
              <a:t>SAP HANA</a:t>
            </a:r>
            <a:endParaRPr lang="en-US" sz="1200" dirty="0"/>
          </a:p>
          <a:p>
            <a:pPr marL="359913" lvl="1" indent="0">
              <a:buNone/>
            </a:pPr>
            <a:r>
              <a:rPr lang="en-US" sz="1200" b="1" dirty="0"/>
              <a:t>Catalog Objects: </a:t>
            </a:r>
            <a:r>
              <a:rPr lang="en-US" sz="1200" dirty="0"/>
              <a:t>Used for import catalog objects </a:t>
            </a:r>
          </a:p>
          <a:p>
            <a:pPr marL="359913" lvl="1" indent="0">
              <a:buNone/>
            </a:pPr>
            <a:r>
              <a:rPr lang="en-US" sz="1200" dirty="0"/>
              <a:t>(table, view, Procedure, etc.).</a:t>
            </a:r>
          </a:p>
          <a:p>
            <a:pPr marL="359913" lvl="1" indent="0">
              <a:buNone/>
            </a:pPr>
            <a:r>
              <a:rPr lang="en-US" sz="1200" b="1" dirty="0"/>
              <a:t>Landscape: </a:t>
            </a:r>
            <a:r>
              <a:rPr lang="en-US" sz="1200" dirty="0"/>
              <a:t>Used for import landscape from one system to another.</a:t>
            </a:r>
          </a:p>
          <a:p>
            <a:pPr marL="0" indent="0">
              <a:buNone/>
            </a:pPr>
            <a:r>
              <a:rPr lang="en-US" sz="1200" b="1" dirty="0"/>
              <a:t>SAP HANA Content</a:t>
            </a:r>
            <a:endParaRPr lang="en-US" sz="1200" dirty="0"/>
          </a:p>
          <a:p>
            <a:pPr marL="359913" lvl="1" indent="0">
              <a:buNone/>
            </a:pPr>
            <a:r>
              <a:rPr lang="en-US" sz="1200" b="1" dirty="0"/>
              <a:t>Data from Local file: </a:t>
            </a:r>
            <a:r>
              <a:rPr lang="en-US" sz="1200" dirty="0"/>
              <a:t>Used for import data from .csv, .</a:t>
            </a:r>
            <a:r>
              <a:rPr lang="en-US" sz="1200" dirty="0" err="1"/>
              <a:t>xls</a:t>
            </a:r>
            <a:r>
              <a:rPr lang="en-US" sz="1200" dirty="0"/>
              <a:t>, .</a:t>
            </a:r>
            <a:r>
              <a:rPr lang="en-US" sz="1200" dirty="0" err="1"/>
              <a:t>xlsx</a:t>
            </a:r>
            <a:r>
              <a:rPr lang="en-US" sz="1200" dirty="0"/>
              <a:t> file in table.</a:t>
            </a:r>
          </a:p>
          <a:p>
            <a:pPr marL="359913" lvl="1" indent="0">
              <a:buNone/>
            </a:pPr>
            <a:r>
              <a:rPr lang="en-US" sz="1200" b="1" dirty="0"/>
              <a:t>Delivery Unit:</a:t>
            </a:r>
            <a:r>
              <a:rPr lang="en-US" sz="1200" dirty="0"/>
              <a:t> Delivery Unit is a single unit. This option is used to import </a:t>
            </a:r>
          </a:p>
          <a:p>
            <a:pPr marL="359913" lvl="1" indent="0">
              <a:buNone/>
            </a:pPr>
            <a:r>
              <a:rPr lang="en-US" sz="1200" dirty="0"/>
              <a:t>multiple package which is mapped to single delivery unit.</a:t>
            </a:r>
          </a:p>
          <a:p>
            <a:pPr marL="359913" lvl="1" indent="0">
              <a:buNone/>
            </a:pPr>
            <a:r>
              <a:rPr lang="en-US" sz="1200" b="1" dirty="0"/>
              <a:t>Developer Mode:</a:t>
            </a:r>
            <a:r>
              <a:rPr lang="en-US" sz="1200" dirty="0"/>
              <a:t> This option can be used to import individual objects to a location </a:t>
            </a:r>
          </a:p>
          <a:p>
            <a:pPr marL="359913" lvl="1" indent="0">
              <a:buNone/>
            </a:pPr>
            <a:r>
              <a:rPr lang="en-US" sz="1200" dirty="0"/>
              <a:t>in the local system.</a:t>
            </a:r>
          </a:p>
          <a:p>
            <a:pPr marL="359913" lvl="1" indent="0">
              <a:buNone/>
            </a:pPr>
            <a:r>
              <a:rPr lang="en-US" sz="1200" b="1" dirty="0"/>
              <a:t>Mass Import of Metadata:</a:t>
            </a:r>
            <a:r>
              <a:rPr lang="en-US" sz="1200" dirty="0"/>
              <a:t> This can be used to import the Metadata of Mass objects.</a:t>
            </a:r>
          </a:p>
          <a:p>
            <a:pPr marL="359913" lvl="1" indent="0">
              <a:buNone/>
            </a:pPr>
            <a:r>
              <a:rPr lang="en-US" sz="1200" b="1" dirty="0"/>
              <a:t>SAP Net weaver BW models: </a:t>
            </a:r>
            <a:r>
              <a:rPr lang="en-US" sz="1200" dirty="0"/>
              <a:t>This can be used to import BW Models into SAP HANA.</a:t>
            </a:r>
          </a:p>
          <a:p>
            <a:pPr marL="359913" lvl="1" indent="0">
              <a:buNone/>
            </a:pPr>
            <a:r>
              <a:rPr lang="en-US" sz="1200" b="1" dirty="0"/>
              <a:t>Selective Import of Metadata: </a:t>
            </a:r>
            <a:r>
              <a:rPr lang="en-US" sz="1200" dirty="0"/>
              <a:t>This can be used to import the Metadata of Single </a:t>
            </a:r>
          </a:p>
          <a:p>
            <a:pPr marL="359913" lvl="1" indent="0">
              <a:buNone/>
            </a:pPr>
            <a:r>
              <a:rPr lang="en-US" sz="1200" dirty="0"/>
              <a:t>objects into SAP HANA.</a:t>
            </a:r>
          </a:p>
          <a:p>
            <a:pPr marL="0" indent="0">
              <a:buNone/>
            </a:pPr>
            <a:endParaRPr lang="en-US" sz="1200" dirty="0"/>
          </a:p>
        </p:txBody>
      </p:sp>
      <p:pic>
        <p:nvPicPr>
          <p:cNvPr id="4" name="Picture 3">
            <a:extLst>
              <a:ext uri="{FF2B5EF4-FFF2-40B4-BE49-F238E27FC236}">
                <a16:creationId xmlns:a16="http://schemas.microsoft.com/office/drawing/2014/main" id="{D61F8AC7-A263-4A5B-98AB-E0D3729158AE}"/>
              </a:ext>
            </a:extLst>
          </p:cNvPr>
          <p:cNvPicPr>
            <a:picLocks noChangeAspect="1"/>
          </p:cNvPicPr>
          <p:nvPr/>
        </p:nvPicPr>
        <p:blipFill>
          <a:blip r:embed="rId2"/>
          <a:stretch>
            <a:fillRect/>
          </a:stretch>
        </p:blipFill>
        <p:spPr>
          <a:xfrm>
            <a:off x="6651812" y="1454400"/>
            <a:ext cx="1577366" cy="2679543"/>
          </a:xfrm>
          <a:prstGeom prst="rect">
            <a:avLst/>
          </a:prstGeom>
        </p:spPr>
      </p:pic>
      <p:pic>
        <p:nvPicPr>
          <p:cNvPr id="5" name="Picture 4">
            <a:extLst>
              <a:ext uri="{FF2B5EF4-FFF2-40B4-BE49-F238E27FC236}">
                <a16:creationId xmlns:a16="http://schemas.microsoft.com/office/drawing/2014/main" id="{5476EA07-64F0-4721-BF8E-F57F989E61B0}"/>
              </a:ext>
            </a:extLst>
          </p:cNvPr>
          <p:cNvPicPr>
            <a:picLocks noChangeAspect="1"/>
          </p:cNvPicPr>
          <p:nvPr/>
        </p:nvPicPr>
        <p:blipFill>
          <a:blip r:embed="rId3"/>
          <a:stretch>
            <a:fillRect/>
          </a:stretch>
        </p:blipFill>
        <p:spPr>
          <a:xfrm>
            <a:off x="8368155" y="2106705"/>
            <a:ext cx="3344068" cy="3903805"/>
          </a:xfrm>
          <a:prstGeom prst="rect">
            <a:avLst/>
          </a:prstGeom>
        </p:spPr>
      </p:pic>
    </p:spTree>
    <p:extLst>
      <p:ext uri="{BB962C8B-B14F-4D97-AF65-F5344CB8AC3E}">
        <p14:creationId xmlns:p14="http://schemas.microsoft.com/office/powerpoint/2010/main" val="19834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25DE-0A33-44EF-9062-4A956438BB7C}"/>
              </a:ext>
            </a:extLst>
          </p:cNvPr>
          <p:cNvSpPr>
            <a:spLocks noGrp="1"/>
          </p:cNvSpPr>
          <p:nvPr>
            <p:ph type="title"/>
          </p:nvPr>
        </p:nvSpPr>
        <p:spPr/>
        <p:txBody>
          <a:bodyPr/>
          <a:lstStyle/>
          <a:p>
            <a:r>
              <a:rPr lang="en-US" dirty="0"/>
              <a:t>SAP HANA Studio</a:t>
            </a:r>
          </a:p>
        </p:txBody>
      </p:sp>
      <p:sp>
        <p:nvSpPr>
          <p:cNvPr id="3" name="Content Placeholder 2">
            <a:extLst>
              <a:ext uri="{FF2B5EF4-FFF2-40B4-BE49-F238E27FC236}">
                <a16:creationId xmlns:a16="http://schemas.microsoft.com/office/drawing/2014/main" id="{2601E0B7-D591-4FBF-B7CF-E3EF5B41D359}"/>
              </a:ext>
            </a:extLst>
          </p:cNvPr>
          <p:cNvSpPr>
            <a:spLocks noGrp="1"/>
          </p:cNvSpPr>
          <p:nvPr>
            <p:ph idx="1"/>
          </p:nvPr>
        </p:nvSpPr>
        <p:spPr>
          <a:xfrm>
            <a:off x="201600" y="1328893"/>
            <a:ext cx="11664000" cy="4704353"/>
          </a:xfrm>
        </p:spPr>
        <p:txBody>
          <a:bodyPr/>
          <a:lstStyle/>
          <a:p>
            <a:r>
              <a:rPr lang="en-US" sz="1400" b="1" dirty="0"/>
              <a:t>Consists of several applications/perspectives</a:t>
            </a:r>
          </a:p>
          <a:p>
            <a:pPr marL="0" indent="0">
              <a:buNone/>
            </a:pPr>
            <a:r>
              <a:rPr lang="en-US" sz="1400" dirty="0"/>
              <a:t>• Administration console</a:t>
            </a:r>
          </a:p>
          <a:p>
            <a:pPr marL="0" indent="0">
              <a:buNone/>
            </a:pPr>
            <a:r>
              <a:rPr lang="en-US" sz="1400" dirty="0"/>
              <a:t>• Information modeler</a:t>
            </a:r>
          </a:p>
          <a:p>
            <a:pPr marL="0" indent="0">
              <a:buNone/>
            </a:pPr>
            <a:r>
              <a:rPr lang="en-US" sz="1400" dirty="0"/>
              <a:t>• Lifecycle management</a:t>
            </a:r>
          </a:p>
          <a:p>
            <a:pPr marL="0" indent="0">
              <a:buNone/>
            </a:pPr>
            <a:endParaRPr lang="en-US" sz="1400" dirty="0"/>
          </a:p>
          <a:p>
            <a:r>
              <a:rPr lang="en-US" sz="1400" b="1" dirty="0"/>
              <a:t>Perspectives can be switched easily</a:t>
            </a:r>
          </a:p>
          <a:p>
            <a:pPr marL="0" indent="0">
              <a:buNone/>
            </a:pPr>
            <a:r>
              <a:rPr lang="en-US" sz="1400" dirty="0"/>
              <a:t>• Quick link buttons</a:t>
            </a:r>
          </a:p>
          <a:p>
            <a:pPr marL="0" indent="0">
              <a:buNone/>
            </a:pPr>
            <a:r>
              <a:rPr lang="en-US" sz="1400" dirty="0"/>
              <a:t>• Welcome screen</a:t>
            </a:r>
          </a:p>
          <a:p>
            <a:pPr marL="0" indent="0">
              <a:buNone/>
            </a:pPr>
            <a:endParaRPr lang="en-US" sz="1400" dirty="0"/>
          </a:p>
          <a:p>
            <a:r>
              <a:rPr lang="en-US" sz="1400" b="1" dirty="0"/>
              <a:t>Several SAP HANA databases can be integrated</a:t>
            </a:r>
          </a:p>
          <a:p>
            <a:pPr marL="0" indent="0">
              <a:buNone/>
            </a:pPr>
            <a:r>
              <a:rPr lang="en-US" sz="1400" dirty="0"/>
              <a:t>• Navigator tree</a:t>
            </a:r>
          </a:p>
          <a:p>
            <a:pPr marL="0" indent="0">
              <a:buNone/>
            </a:pPr>
            <a:r>
              <a:rPr lang="en-US" sz="1400" dirty="0"/>
              <a:t>• Folder structure</a:t>
            </a:r>
          </a:p>
          <a:p>
            <a:pPr marL="0" indent="0">
              <a:buNone/>
            </a:pPr>
            <a:endParaRPr lang="en-US" sz="1400" dirty="0"/>
          </a:p>
          <a:p>
            <a:r>
              <a:rPr lang="en-US" sz="1400" b="1" dirty="0"/>
              <a:t>Context menu provides easy access to all functions</a:t>
            </a:r>
          </a:p>
          <a:p>
            <a:pPr marL="0" indent="0">
              <a:buNone/>
            </a:pPr>
            <a:r>
              <a:rPr lang="en-US" sz="1400" dirty="0"/>
              <a:t>The administration console of the studio allows system administrators to manage the database including</a:t>
            </a:r>
          </a:p>
          <a:p>
            <a:pPr marL="0" indent="0">
              <a:buNone/>
            </a:pPr>
            <a:r>
              <a:rPr lang="en-US" sz="1400" dirty="0"/>
              <a:t>creating and managing user authorizations. The studio also contains perspectives for other tasks, such as</a:t>
            </a:r>
          </a:p>
          <a:p>
            <a:pPr marL="0" indent="0">
              <a:buNone/>
            </a:pPr>
            <a:r>
              <a:rPr lang="en-US" sz="1400" dirty="0"/>
              <a:t>the information modeler that allows modeling users to create new or modify existing models of data.</a:t>
            </a:r>
          </a:p>
        </p:txBody>
      </p:sp>
    </p:spTree>
    <p:extLst>
      <p:ext uri="{BB962C8B-B14F-4D97-AF65-F5344CB8AC3E}">
        <p14:creationId xmlns:p14="http://schemas.microsoft.com/office/powerpoint/2010/main" val="307506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CD67-698A-4025-A7CF-862EA5C72E29}"/>
              </a:ext>
            </a:extLst>
          </p:cNvPr>
          <p:cNvSpPr>
            <a:spLocks noGrp="1"/>
          </p:cNvSpPr>
          <p:nvPr>
            <p:ph type="title"/>
          </p:nvPr>
        </p:nvSpPr>
        <p:spPr/>
        <p:txBody>
          <a:bodyPr/>
          <a:lstStyle/>
          <a:p>
            <a:r>
              <a:rPr lang="en-US" dirty="0"/>
              <a:t>SAP HANA Studio</a:t>
            </a:r>
          </a:p>
        </p:txBody>
      </p:sp>
      <p:sp>
        <p:nvSpPr>
          <p:cNvPr id="3" name="Content Placeholder 2">
            <a:extLst>
              <a:ext uri="{FF2B5EF4-FFF2-40B4-BE49-F238E27FC236}">
                <a16:creationId xmlns:a16="http://schemas.microsoft.com/office/drawing/2014/main" id="{F13C2752-86B7-4E30-B6AB-3EB365D469A5}"/>
              </a:ext>
            </a:extLst>
          </p:cNvPr>
          <p:cNvSpPr>
            <a:spLocks noGrp="1"/>
          </p:cNvSpPr>
          <p:nvPr>
            <p:ph idx="1"/>
          </p:nvPr>
        </p:nvSpPr>
        <p:spPr/>
        <p:txBody>
          <a:bodyPr/>
          <a:lstStyle/>
          <a:p>
            <a:pPr marL="0" indent="0" algn="ctr">
              <a:buNone/>
            </a:pPr>
            <a:r>
              <a:rPr lang="en-US" sz="1400" dirty="0"/>
              <a:t>Admin &amp; Monitoring Default Views:</a:t>
            </a:r>
          </a:p>
          <a:p>
            <a:pPr marL="0" indent="0" algn="ctr">
              <a:buNone/>
            </a:pPr>
            <a:endParaRPr lang="en-US" sz="1400" dirty="0"/>
          </a:p>
        </p:txBody>
      </p:sp>
      <p:pic>
        <p:nvPicPr>
          <p:cNvPr id="5" name="Picture 4">
            <a:extLst>
              <a:ext uri="{FF2B5EF4-FFF2-40B4-BE49-F238E27FC236}">
                <a16:creationId xmlns:a16="http://schemas.microsoft.com/office/drawing/2014/main" id="{45BA168C-B269-4CBA-B916-43421333C033}"/>
              </a:ext>
            </a:extLst>
          </p:cNvPr>
          <p:cNvPicPr>
            <a:picLocks noChangeAspect="1"/>
          </p:cNvPicPr>
          <p:nvPr/>
        </p:nvPicPr>
        <p:blipFill>
          <a:blip r:embed="rId2"/>
          <a:stretch>
            <a:fillRect/>
          </a:stretch>
        </p:blipFill>
        <p:spPr>
          <a:xfrm>
            <a:off x="1986688" y="1717597"/>
            <a:ext cx="8065023" cy="4370003"/>
          </a:xfrm>
          <a:prstGeom prst="rect">
            <a:avLst/>
          </a:prstGeom>
        </p:spPr>
      </p:pic>
    </p:spTree>
    <p:extLst>
      <p:ext uri="{BB962C8B-B14F-4D97-AF65-F5344CB8AC3E}">
        <p14:creationId xmlns:p14="http://schemas.microsoft.com/office/powerpoint/2010/main" val="395116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CC83-8975-4953-AE65-E698EA0F2803}"/>
              </a:ext>
            </a:extLst>
          </p:cNvPr>
          <p:cNvSpPr>
            <a:spLocks noGrp="1"/>
          </p:cNvSpPr>
          <p:nvPr>
            <p:ph type="title"/>
          </p:nvPr>
        </p:nvSpPr>
        <p:spPr/>
        <p:txBody>
          <a:bodyPr/>
          <a:lstStyle/>
          <a:p>
            <a:r>
              <a:rPr lang="en-US" dirty="0"/>
              <a:t>Organizing the System Landscape</a:t>
            </a:r>
          </a:p>
        </p:txBody>
      </p:sp>
      <p:sp>
        <p:nvSpPr>
          <p:cNvPr id="3" name="Content Placeholder 2">
            <a:extLst>
              <a:ext uri="{FF2B5EF4-FFF2-40B4-BE49-F238E27FC236}">
                <a16:creationId xmlns:a16="http://schemas.microsoft.com/office/drawing/2014/main" id="{8F0F092B-03E4-41B9-A591-DA30FE97556B}"/>
              </a:ext>
            </a:extLst>
          </p:cNvPr>
          <p:cNvSpPr>
            <a:spLocks noGrp="1"/>
          </p:cNvSpPr>
          <p:nvPr>
            <p:ph idx="1"/>
          </p:nvPr>
        </p:nvSpPr>
        <p:spPr/>
        <p:txBody>
          <a:bodyPr/>
          <a:lstStyle/>
          <a:p>
            <a:r>
              <a:rPr lang="en-US" sz="1400" b="1" dirty="0"/>
              <a:t>All SAP HANA databases of your system landscape can be integrated into the studio</a:t>
            </a:r>
          </a:p>
          <a:p>
            <a:pPr marL="0" indent="0">
              <a:buNone/>
            </a:pPr>
            <a:endParaRPr lang="en-US" sz="1400" dirty="0"/>
          </a:p>
          <a:p>
            <a:pPr marL="0" indent="0">
              <a:buNone/>
            </a:pPr>
            <a:r>
              <a:rPr lang="en-US" sz="1400" dirty="0"/>
              <a:t>• All databases connected to your studio workspace are listed in the Navigator on</a:t>
            </a:r>
          </a:p>
          <a:p>
            <a:pPr marL="0" indent="0">
              <a:buNone/>
            </a:pPr>
            <a:r>
              <a:rPr lang="en-US" sz="1400" dirty="0"/>
              <a:t>the left hand side</a:t>
            </a:r>
          </a:p>
          <a:p>
            <a:pPr marL="0" indent="0">
              <a:buNone/>
            </a:pPr>
            <a:endParaRPr lang="en-US" sz="1400" dirty="0"/>
          </a:p>
          <a:p>
            <a:pPr marL="0" indent="0">
              <a:buNone/>
            </a:pPr>
            <a:r>
              <a:rPr lang="en-US" sz="1400" dirty="0"/>
              <a:t>• Working with a different users and tenants on the same database is possible</a:t>
            </a:r>
          </a:p>
          <a:p>
            <a:pPr marL="0" indent="0">
              <a:buNone/>
            </a:pPr>
            <a:endParaRPr lang="en-US" sz="1400" dirty="0"/>
          </a:p>
          <a:p>
            <a:pPr marL="0" indent="0">
              <a:buNone/>
            </a:pPr>
            <a:r>
              <a:rPr lang="en-US" sz="1400" dirty="0"/>
              <a:t>• Folders can be created in the Navigator to organize the system landscape (For example – multiple users for one</a:t>
            </a:r>
          </a:p>
          <a:p>
            <a:pPr marL="0" indent="0">
              <a:buNone/>
            </a:pPr>
            <a:r>
              <a:rPr lang="en-US" sz="1400" dirty="0"/>
              <a:t>system, multiple tenants of a multi-tenant environment)</a:t>
            </a:r>
          </a:p>
          <a:p>
            <a:pPr marL="0" indent="0">
              <a:buNone/>
            </a:pPr>
            <a:endParaRPr lang="en-US" sz="1400" dirty="0"/>
          </a:p>
          <a:p>
            <a:pPr marL="0" indent="0">
              <a:buNone/>
            </a:pPr>
            <a:r>
              <a:rPr lang="en-US" sz="1400" dirty="0"/>
              <a:t>• Search functionality is available</a:t>
            </a:r>
          </a:p>
          <a:p>
            <a:pPr marL="0" indent="0">
              <a:buNone/>
            </a:pPr>
            <a:endParaRPr lang="en-US" sz="1400" dirty="0"/>
          </a:p>
          <a:p>
            <a:pPr marL="0" indent="0">
              <a:buNone/>
            </a:pPr>
            <a:r>
              <a:rPr lang="en-US" sz="1400" dirty="0"/>
              <a:t>• Using external authentication (Kerberos) is possible</a:t>
            </a:r>
          </a:p>
        </p:txBody>
      </p:sp>
      <p:pic>
        <p:nvPicPr>
          <p:cNvPr id="4" name="Picture 3">
            <a:extLst>
              <a:ext uri="{FF2B5EF4-FFF2-40B4-BE49-F238E27FC236}">
                <a16:creationId xmlns:a16="http://schemas.microsoft.com/office/drawing/2014/main" id="{133500DD-696F-4B70-8C29-6AD968BEE7FF}"/>
              </a:ext>
            </a:extLst>
          </p:cNvPr>
          <p:cNvPicPr>
            <a:picLocks noChangeAspect="1"/>
          </p:cNvPicPr>
          <p:nvPr/>
        </p:nvPicPr>
        <p:blipFill>
          <a:blip r:embed="rId2"/>
          <a:stretch>
            <a:fillRect/>
          </a:stretch>
        </p:blipFill>
        <p:spPr>
          <a:xfrm>
            <a:off x="7655859" y="1854196"/>
            <a:ext cx="4195341" cy="3995121"/>
          </a:xfrm>
          <a:prstGeom prst="rect">
            <a:avLst/>
          </a:prstGeom>
        </p:spPr>
      </p:pic>
    </p:spTree>
    <p:extLst>
      <p:ext uri="{BB962C8B-B14F-4D97-AF65-F5344CB8AC3E}">
        <p14:creationId xmlns:p14="http://schemas.microsoft.com/office/powerpoint/2010/main" val="285163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6A10-5EC0-4BE8-976D-B2A1C77CFF25}"/>
              </a:ext>
            </a:extLst>
          </p:cNvPr>
          <p:cNvSpPr>
            <a:spLocks noGrp="1"/>
          </p:cNvSpPr>
          <p:nvPr>
            <p:ph type="title"/>
          </p:nvPr>
        </p:nvSpPr>
        <p:spPr/>
        <p:txBody>
          <a:bodyPr/>
          <a:lstStyle/>
          <a:p>
            <a:r>
              <a:rPr lang="en-US" dirty="0"/>
              <a:t>Adding Systems</a:t>
            </a:r>
          </a:p>
        </p:txBody>
      </p:sp>
      <p:sp>
        <p:nvSpPr>
          <p:cNvPr id="3" name="Content Placeholder 2">
            <a:extLst>
              <a:ext uri="{FF2B5EF4-FFF2-40B4-BE49-F238E27FC236}">
                <a16:creationId xmlns:a16="http://schemas.microsoft.com/office/drawing/2014/main" id="{748B406C-14F0-46AE-8E82-326F8E90CC26}"/>
              </a:ext>
            </a:extLst>
          </p:cNvPr>
          <p:cNvSpPr>
            <a:spLocks noGrp="1"/>
          </p:cNvSpPr>
          <p:nvPr>
            <p:ph idx="1"/>
          </p:nvPr>
        </p:nvSpPr>
        <p:spPr/>
        <p:txBody>
          <a:bodyPr/>
          <a:lstStyle/>
          <a:p>
            <a:pPr marL="0" indent="0">
              <a:buNone/>
            </a:pPr>
            <a:endParaRPr lang="en-US" sz="1400" dirty="0"/>
          </a:p>
          <a:p>
            <a:pPr marL="0" indent="0">
              <a:buNone/>
            </a:pPr>
            <a:endParaRPr lang="en-US" sz="1400" dirty="0"/>
          </a:p>
          <a:p>
            <a:pPr marL="0" indent="0">
              <a:buNone/>
            </a:pPr>
            <a:r>
              <a:rPr lang="en-US" sz="1400" dirty="0"/>
              <a:t>• Before you can carry out administrative tasks, you will need to</a:t>
            </a:r>
          </a:p>
          <a:p>
            <a:pPr marL="0" indent="0">
              <a:buNone/>
            </a:pPr>
            <a:r>
              <a:rPr lang="en-US" sz="1400" dirty="0"/>
              <a:t>add the relevant systems to your system landscape in the </a:t>
            </a:r>
          </a:p>
          <a:p>
            <a:pPr marL="0" indent="0">
              <a:buNone/>
            </a:pPr>
            <a:r>
              <a:rPr lang="en-US" sz="1400" dirty="0"/>
              <a:t>Navigator tree.</a:t>
            </a:r>
          </a:p>
          <a:p>
            <a:pPr marL="0" indent="0">
              <a:buNone/>
            </a:pPr>
            <a:endParaRPr lang="en-US" sz="1400" dirty="0"/>
          </a:p>
          <a:p>
            <a:pPr marL="0" indent="0">
              <a:buNone/>
            </a:pPr>
            <a:r>
              <a:rPr lang="en-US" sz="1400" dirty="0"/>
              <a:t>• In the Navigator, choose Add System from the context </a:t>
            </a:r>
          </a:p>
          <a:p>
            <a:pPr marL="0" indent="0">
              <a:buNone/>
            </a:pPr>
            <a:r>
              <a:rPr lang="en-US" sz="1400" dirty="0"/>
              <a:t>menu/icon at top of the Navigator tree and enter the required </a:t>
            </a:r>
          </a:p>
          <a:p>
            <a:pPr marL="0" indent="0">
              <a:buNone/>
            </a:pPr>
            <a:r>
              <a:rPr lang="en-US" sz="1400" dirty="0"/>
              <a:t>information.</a:t>
            </a:r>
          </a:p>
          <a:p>
            <a:pPr marL="0" indent="0">
              <a:buNone/>
            </a:pPr>
            <a:endParaRPr lang="en-US" sz="1400" dirty="0"/>
          </a:p>
          <a:p>
            <a:pPr marL="0" indent="0">
              <a:buNone/>
            </a:pPr>
            <a:r>
              <a:rPr lang="en-US" sz="1400" dirty="0"/>
              <a:t>• Hostname and Instance Number are mandatory. HTTPS and </a:t>
            </a:r>
          </a:p>
          <a:p>
            <a:pPr marL="0" indent="0">
              <a:buNone/>
            </a:pPr>
            <a:r>
              <a:rPr lang="en-US" sz="1400" dirty="0"/>
              <a:t>Description are optional.</a:t>
            </a:r>
          </a:p>
        </p:txBody>
      </p:sp>
      <p:pic>
        <p:nvPicPr>
          <p:cNvPr id="4" name="Picture 3">
            <a:extLst>
              <a:ext uri="{FF2B5EF4-FFF2-40B4-BE49-F238E27FC236}">
                <a16:creationId xmlns:a16="http://schemas.microsoft.com/office/drawing/2014/main" id="{79C0C446-6435-4C14-89FD-9AC7660B96C3}"/>
              </a:ext>
            </a:extLst>
          </p:cNvPr>
          <p:cNvPicPr>
            <a:picLocks noChangeAspect="1"/>
          </p:cNvPicPr>
          <p:nvPr/>
        </p:nvPicPr>
        <p:blipFill>
          <a:blip r:embed="rId2"/>
          <a:stretch>
            <a:fillRect/>
          </a:stretch>
        </p:blipFill>
        <p:spPr>
          <a:xfrm>
            <a:off x="6148414" y="1454400"/>
            <a:ext cx="4635908" cy="4485841"/>
          </a:xfrm>
          <a:prstGeom prst="rect">
            <a:avLst/>
          </a:prstGeom>
        </p:spPr>
      </p:pic>
    </p:spTree>
    <p:extLst>
      <p:ext uri="{BB962C8B-B14F-4D97-AF65-F5344CB8AC3E}">
        <p14:creationId xmlns:p14="http://schemas.microsoft.com/office/powerpoint/2010/main" val="29978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4309-D4AA-4AA9-8CCC-6DC6AA01583A}"/>
              </a:ext>
            </a:extLst>
          </p:cNvPr>
          <p:cNvSpPr>
            <a:spLocks noGrp="1"/>
          </p:cNvSpPr>
          <p:nvPr>
            <p:ph type="title"/>
          </p:nvPr>
        </p:nvSpPr>
        <p:spPr/>
        <p:txBody>
          <a:bodyPr/>
          <a:lstStyle/>
          <a:p>
            <a:r>
              <a:rPr lang="en-US" dirty="0"/>
              <a:t>Adding Systems</a:t>
            </a:r>
          </a:p>
        </p:txBody>
      </p:sp>
      <p:sp>
        <p:nvSpPr>
          <p:cNvPr id="3" name="Content Placeholder 2">
            <a:extLst>
              <a:ext uri="{FF2B5EF4-FFF2-40B4-BE49-F238E27FC236}">
                <a16:creationId xmlns:a16="http://schemas.microsoft.com/office/drawing/2014/main" id="{E4EB2E25-D8E3-410F-8886-A38DC23F2DB0}"/>
              </a:ext>
            </a:extLst>
          </p:cNvPr>
          <p:cNvSpPr>
            <a:spLocks noGrp="1"/>
          </p:cNvSpPr>
          <p:nvPr>
            <p:ph idx="1"/>
          </p:nvPr>
        </p:nvSpPr>
        <p:spPr/>
        <p:txBody>
          <a:bodyPr/>
          <a:lstStyle/>
          <a:p>
            <a:pPr marL="0" indent="0">
              <a:buNone/>
            </a:pPr>
            <a:r>
              <a:rPr lang="en-US" sz="1600" dirty="0"/>
              <a:t>If you are connecting to a multi-tenant</a:t>
            </a:r>
          </a:p>
          <a:p>
            <a:pPr marL="0" indent="0">
              <a:buNone/>
            </a:pPr>
            <a:r>
              <a:rPr lang="en-US" sz="1600" dirty="0"/>
              <a:t>database select Multiple Containers in</a:t>
            </a:r>
          </a:p>
          <a:p>
            <a:pPr marL="0" indent="0">
              <a:buNone/>
            </a:pPr>
            <a:r>
              <a:rPr lang="en-US" sz="1600" dirty="0"/>
              <a:t>the Mode section. Then there are two</a:t>
            </a:r>
          </a:p>
          <a:p>
            <a:pPr marL="0" indent="0">
              <a:buNone/>
            </a:pPr>
            <a:r>
              <a:rPr lang="en-US" sz="1600" dirty="0"/>
              <a:t>scenarios:</a:t>
            </a:r>
          </a:p>
          <a:p>
            <a:pPr marL="0" indent="0">
              <a:buNone/>
            </a:pPr>
            <a:endParaRPr lang="en-US" sz="1600" dirty="0"/>
          </a:p>
          <a:p>
            <a:pPr marL="0" indent="0">
              <a:buNone/>
            </a:pPr>
            <a:r>
              <a:rPr lang="en-US" sz="1600" dirty="0"/>
              <a:t>1. If you are connecting to the System</a:t>
            </a:r>
          </a:p>
          <a:p>
            <a:pPr marL="0" indent="0">
              <a:buNone/>
            </a:pPr>
            <a:r>
              <a:rPr lang="en-US" sz="1600" dirty="0"/>
              <a:t>DB, simply select System DB and</a:t>
            </a:r>
          </a:p>
          <a:p>
            <a:pPr marL="0" indent="0">
              <a:buNone/>
            </a:pPr>
            <a:r>
              <a:rPr lang="en-US" sz="1600" dirty="0"/>
              <a:t>proceed as you would for a single</a:t>
            </a:r>
          </a:p>
          <a:p>
            <a:pPr marL="0" indent="0">
              <a:buNone/>
            </a:pPr>
            <a:r>
              <a:rPr lang="en-US" sz="1600" dirty="0"/>
              <a:t>container system</a:t>
            </a:r>
          </a:p>
          <a:p>
            <a:pPr marL="0" indent="0">
              <a:buNone/>
            </a:pPr>
            <a:endParaRPr lang="en-US" sz="1600" dirty="0"/>
          </a:p>
          <a:p>
            <a:pPr marL="0" indent="0">
              <a:buNone/>
            </a:pPr>
            <a:r>
              <a:rPr lang="en-US" sz="1600" dirty="0"/>
              <a:t>2. If you are connecting to one of the</a:t>
            </a:r>
          </a:p>
          <a:p>
            <a:pPr marL="0" indent="0">
              <a:buNone/>
            </a:pPr>
            <a:r>
              <a:rPr lang="en-US" sz="1600" dirty="0"/>
              <a:t>tenant databases then you must</a:t>
            </a:r>
          </a:p>
          <a:p>
            <a:pPr marL="0" indent="0">
              <a:buNone/>
            </a:pPr>
            <a:r>
              <a:rPr lang="en-US" sz="1600" dirty="0"/>
              <a:t>specify the name of the tenant</a:t>
            </a:r>
          </a:p>
        </p:txBody>
      </p:sp>
      <p:pic>
        <p:nvPicPr>
          <p:cNvPr id="4" name="Picture 3">
            <a:extLst>
              <a:ext uri="{FF2B5EF4-FFF2-40B4-BE49-F238E27FC236}">
                <a16:creationId xmlns:a16="http://schemas.microsoft.com/office/drawing/2014/main" id="{C04424CD-BEED-47BE-89D9-70E8D0EA2FCF}"/>
              </a:ext>
            </a:extLst>
          </p:cNvPr>
          <p:cNvPicPr>
            <a:picLocks noChangeAspect="1"/>
          </p:cNvPicPr>
          <p:nvPr/>
        </p:nvPicPr>
        <p:blipFill>
          <a:blip r:embed="rId2"/>
          <a:stretch>
            <a:fillRect/>
          </a:stretch>
        </p:blipFill>
        <p:spPr>
          <a:xfrm>
            <a:off x="4724618" y="1782482"/>
            <a:ext cx="6956176" cy="1625600"/>
          </a:xfrm>
          <a:prstGeom prst="rect">
            <a:avLst/>
          </a:prstGeom>
        </p:spPr>
      </p:pic>
      <p:pic>
        <p:nvPicPr>
          <p:cNvPr id="5" name="Picture 4">
            <a:extLst>
              <a:ext uri="{FF2B5EF4-FFF2-40B4-BE49-F238E27FC236}">
                <a16:creationId xmlns:a16="http://schemas.microsoft.com/office/drawing/2014/main" id="{3B7B997A-AF6E-4866-ACE9-5284DB2497F6}"/>
              </a:ext>
            </a:extLst>
          </p:cNvPr>
          <p:cNvPicPr>
            <a:picLocks noChangeAspect="1"/>
          </p:cNvPicPr>
          <p:nvPr/>
        </p:nvPicPr>
        <p:blipFill>
          <a:blip r:embed="rId3"/>
          <a:stretch>
            <a:fillRect/>
          </a:stretch>
        </p:blipFill>
        <p:spPr>
          <a:xfrm>
            <a:off x="4724618" y="3922341"/>
            <a:ext cx="6956176" cy="1651000"/>
          </a:xfrm>
          <a:prstGeom prst="rect">
            <a:avLst/>
          </a:prstGeom>
        </p:spPr>
      </p:pic>
    </p:spTree>
    <p:extLst>
      <p:ext uri="{BB962C8B-B14F-4D97-AF65-F5344CB8AC3E}">
        <p14:creationId xmlns:p14="http://schemas.microsoft.com/office/powerpoint/2010/main" val="79917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8B02-E239-4D9C-8264-26D27A85D827}"/>
              </a:ext>
            </a:extLst>
          </p:cNvPr>
          <p:cNvSpPr>
            <a:spLocks noGrp="1"/>
          </p:cNvSpPr>
          <p:nvPr>
            <p:ph type="title"/>
          </p:nvPr>
        </p:nvSpPr>
        <p:spPr/>
        <p:txBody>
          <a:bodyPr/>
          <a:lstStyle/>
          <a:p>
            <a:r>
              <a:rPr lang="en-US" dirty="0"/>
              <a:t>Centrally-stored archive of SAP HANA systems</a:t>
            </a:r>
          </a:p>
        </p:txBody>
      </p:sp>
      <p:sp>
        <p:nvSpPr>
          <p:cNvPr id="3" name="Content Placeholder 2">
            <a:extLst>
              <a:ext uri="{FF2B5EF4-FFF2-40B4-BE49-F238E27FC236}">
                <a16:creationId xmlns:a16="http://schemas.microsoft.com/office/drawing/2014/main" id="{1E4181FF-EF3D-43B8-97D7-7D01BA61DD82}"/>
              </a:ext>
            </a:extLst>
          </p:cNvPr>
          <p:cNvSpPr>
            <a:spLocks noGrp="1"/>
          </p:cNvSpPr>
          <p:nvPr>
            <p:ph idx="1"/>
          </p:nvPr>
        </p:nvSpPr>
        <p:spPr/>
        <p:txBody>
          <a:bodyPr/>
          <a:lstStyle/>
          <a:p>
            <a:pPr marL="0" indent="0">
              <a:buNone/>
            </a:pPr>
            <a:r>
              <a:rPr lang="en-US" sz="1600" dirty="0"/>
              <a:t>You can also use a centrally stored archive to efficiently connect users to multiple</a:t>
            </a:r>
          </a:p>
          <a:p>
            <a:pPr marL="0" indent="0">
              <a:buNone/>
            </a:pPr>
            <a:r>
              <a:rPr lang="en-US" sz="1600" dirty="0"/>
              <a:t>HANA systems in your landscape. This way one user can centrally manage the list</a:t>
            </a:r>
          </a:p>
          <a:p>
            <a:pPr marL="0" indent="0">
              <a:buNone/>
            </a:pPr>
            <a:r>
              <a:rPr lang="en-US" sz="1600" dirty="0"/>
              <a:t>of all systems in a centrally accessible location, and other users can simply link to</a:t>
            </a:r>
          </a:p>
          <a:p>
            <a:pPr marL="0" indent="0">
              <a:buNone/>
            </a:pPr>
            <a:r>
              <a:rPr lang="en-US" sz="1600" dirty="0"/>
              <a:t>this archive.</a:t>
            </a:r>
          </a:p>
          <a:p>
            <a:pPr marL="0" indent="0">
              <a:buNone/>
            </a:pPr>
            <a:r>
              <a:rPr lang="en-US" sz="1600" dirty="0"/>
              <a:t>1. Select “Add System Archive Link” in the Navigation Window</a:t>
            </a:r>
          </a:p>
          <a:p>
            <a:pPr marL="0" indent="0">
              <a:buNone/>
            </a:pPr>
            <a:r>
              <a:rPr lang="en-US" sz="1600" dirty="0"/>
              <a:t>2. Specify Link Name and Location</a:t>
            </a:r>
          </a:p>
          <a:p>
            <a:pPr marL="0" indent="0">
              <a:buNone/>
            </a:pPr>
            <a:r>
              <a:rPr lang="en-US" sz="1600" dirty="0"/>
              <a:t>3. Select “Finish”</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400" dirty="0"/>
          </a:p>
          <a:p>
            <a:pPr marL="0" indent="0">
              <a:buNone/>
            </a:pPr>
            <a:r>
              <a:rPr lang="en-US" sz="1400" dirty="0"/>
              <a:t>Note: To export your list of systems (e.g. as the central archive file) select: File &gt; Export &gt; SAP HANA &gt; Landscape</a:t>
            </a:r>
          </a:p>
          <a:p>
            <a:pPr marL="0" indent="0">
              <a:buNone/>
            </a:pPr>
            <a:endParaRPr lang="en-US" dirty="0"/>
          </a:p>
        </p:txBody>
      </p:sp>
      <p:pic>
        <p:nvPicPr>
          <p:cNvPr id="4" name="Picture 3">
            <a:extLst>
              <a:ext uri="{FF2B5EF4-FFF2-40B4-BE49-F238E27FC236}">
                <a16:creationId xmlns:a16="http://schemas.microsoft.com/office/drawing/2014/main" id="{DA700EAA-2955-4B80-B5D2-613951E2D343}"/>
              </a:ext>
            </a:extLst>
          </p:cNvPr>
          <p:cNvPicPr>
            <a:picLocks noChangeAspect="1"/>
          </p:cNvPicPr>
          <p:nvPr/>
        </p:nvPicPr>
        <p:blipFill>
          <a:blip r:embed="rId2"/>
          <a:stretch>
            <a:fillRect/>
          </a:stretch>
        </p:blipFill>
        <p:spPr>
          <a:xfrm>
            <a:off x="475129" y="3650305"/>
            <a:ext cx="3042505" cy="1700507"/>
          </a:xfrm>
          <a:prstGeom prst="rect">
            <a:avLst/>
          </a:prstGeom>
        </p:spPr>
      </p:pic>
      <p:pic>
        <p:nvPicPr>
          <p:cNvPr id="5" name="Picture 4">
            <a:extLst>
              <a:ext uri="{FF2B5EF4-FFF2-40B4-BE49-F238E27FC236}">
                <a16:creationId xmlns:a16="http://schemas.microsoft.com/office/drawing/2014/main" id="{DC7D3912-40FB-4AF8-8C93-C1B4F9359277}"/>
              </a:ext>
            </a:extLst>
          </p:cNvPr>
          <p:cNvPicPr>
            <a:picLocks noChangeAspect="1"/>
          </p:cNvPicPr>
          <p:nvPr/>
        </p:nvPicPr>
        <p:blipFill>
          <a:blip r:embed="rId3"/>
          <a:stretch>
            <a:fillRect/>
          </a:stretch>
        </p:blipFill>
        <p:spPr>
          <a:xfrm>
            <a:off x="6033600" y="2998985"/>
            <a:ext cx="4069759" cy="2459404"/>
          </a:xfrm>
          <a:prstGeom prst="rect">
            <a:avLst/>
          </a:prstGeom>
        </p:spPr>
      </p:pic>
    </p:spTree>
    <p:extLst>
      <p:ext uri="{BB962C8B-B14F-4D97-AF65-F5344CB8AC3E}">
        <p14:creationId xmlns:p14="http://schemas.microsoft.com/office/powerpoint/2010/main" val="5279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FDDE-EB11-4146-B608-E1916C86619A}"/>
              </a:ext>
            </a:extLst>
          </p:cNvPr>
          <p:cNvSpPr>
            <a:spLocks noGrp="1"/>
          </p:cNvSpPr>
          <p:nvPr>
            <p:ph type="title"/>
          </p:nvPr>
        </p:nvSpPr>
        <p:spPr/>
        <p:txBody>
          <a:bodyPr/>
          <a:lstStyle/>
          <a:p>
            <a:r>
              <a:rPr lang="en-US" dirty="0"/>
              <a:t>SAP HANA system logoff and logon</a:t>
            </a:r>
          </a:p>
        </p:txBody>
      </p:sp>
      <p:sp>
        <p:nvSpPr>
          <p:cNvPr id="3" name="Content Placeholder 2">
            <a:extLst>
              <a:ext uri="{FF2B5EF4-FFF2-40B4-BE49-F238E27FC236}">
                <a16:creationId xmlns:a16="http://schemas.microsoft.com/office/drawing/2014/main" id="{DEB1B065-4E67-4BFE-AB1D-8DC3AFC02878}"/>
              </a:ext>
            </a:extLst>
          </p:cNvPr>
          <p:cNvSpPr>
            <a:spLocks noGrp="1"/>
          </p:cNvSpPr>
          <p:nvPr>
            <p:ph idx="1"/>
          </p:nvPr>
        </p:nvSpPr>
        <p:spPr/>
        <p:txBody>
          <a:bodyPr/>
          <a:lstStyle/>
          <a:p>
            <a:pPr marL="0" indent="0">
              <a:buNone/>
            </a:pPr>
            <a:r>
              <a:rPr lang="en-US" sz="1400" dirty="0"/>
              <a:t>Users can log off actively from a HANA system using the context menu in the navigator. All connections to the specified system (JDBC, HTTP etc.) are closed after a user executes a log off in this way. Log on is accessed through the same context menu.</a:t>
            </a:r>
          </a:p>
          <a:p>
            <a:pPr marL="0" indent="0">
              <a:buNone/>
            </a:pPr>
            <a:endParaRPr lang="en-US" sz="1400" dirty="0"/>
          </a:p>
          <a:p>
            <a:pPr marL="0" indent="0">
              <a:buNone/>
            </a:pPr>
            <a:r>
              <a:rPr lang="en-US" sz="1400" dirty="0"/>
              <a:t>The start up log on </a:t>
            </a:r>
            <a:r>
              <a:rPr lang="en-US" sz="1400" dirty="0" err="1"/>
              <a:t>behaviour</a:t>
            </a:r>
            <a:r>
              <a:rPr lang="en-US" sz="1400" dirty="0"/>
              <a:t> of the studio is configurable under Window &gt; Preferences &gt; SAP HANA &gt; Global Settings</a:t>
            </a:r>
          </a:p>
        </p:txBody>
      </p:sp>
      <p:pic>
        <p:nvPicPr>
          <p:cNvPr id="4" name="Picture 3">
            <a:extLst>
              <a:ext uri="{FF2B5EF4-FFF2-40B4-BE49-F238E27FC236}">
                <a16:creationId xmlns:a16="http://schemas.microsoft.com/office/drawing/2014/main" id="{794B5A09-B4FC-4811-ACFD-6D54DDEDE3F6}"/>
              </a:ext>
            </a:extLst>
          </p:cNvPr>
          <p:cNvPicPr>
            <a:picLocks noChangeAspect="1"/>
          </p:cNvPicPr>
          <p:nvPr/>
        </p:nvPicPr>
        <p:blipFill>
          <a:blip r:embed="rId2"/>
          <a:stretch>
            <a:fillRect/>
          </a:stretch>
        </p:blipFill>
        <p:spPr>
          <a:xfrm>
            <a:off x="295834" y="2560458"/>
            <a:ext cx="4153679" cy="2450811"/>
          </a:xfrm>
          <a:prstGeom prst="rect">
            <a:avLst/>
          </a:prstGeom>
        </p:spPr>
      </p:pic>
      <p:pic>
        <p:nvPicPr>
          <p:cNvPr id="5" name="Picture 4">
            <a:extLst>
              <a:ext uri="{FF2B5EF4-FFF2-40B4-BE49-F238E27FC236}">
                <a16:creationId xmlns:a16="http://schemas.microsoft.com/office/drawing/2014/main" id="{A5FD284A-1F60-400E-A25C-C8FE71277114}"/>
              </a:ext>
            </a:extLst>
          </p:cNvPr>
          <p:cNvPicPr>
            <a:picLocks noChangeAspect="1"/>
          </p:cNvPicPr>
          <p:nvPr/>
        </p:nvPicPr>
        <p:blipFill>
          <a:blip r:embed="rId3"/>
          <a:stretch>
            <a:fillRect/>
          </a:stretch>
        </p:blipFill>
        <p:spPr>
          <a:xfrm>
            <a:off x="295834" y="5161728"/>
            <a:ext cx="4153679" cy="775412"/>
          </a:xfrm>
          <a:prstGeom prst="rect">
            <a:avLst/>
          </a:prstGeom>
        </p:spPr>
      </p:pic>
      <p:pic>
        <p:nvPicPr>
          <p:cNvPr id="6" name="Picture 5">
            <a:extLst>
              <a:ext uri="{FF2B5EF4-FFF2-40B4-BE49-F238E27FC236}">
                <a16:creationId xmlns:a16="http://schemas.microsoft.com/office/drawing/2014/main" id="{8A2045DD-6E17-40A3-BA75-FB11837ADD06}"/>
              </a:ext>
            </a:extLst>
          </p:cNvPr>
          <p:cNvPicPr>
            <a:picLocks noChangeAspect="1"/>
          </p:cNvPicPr>
          <p:nvPr/>
        </p:nvPicPr>
        <p:blipFill>
          <a:blip r:embed="rId4"/>
          <a:stretch>
            <a:fillRect/>
          </a:stretch>
        </p:blipFill>
        <p:spPr>
          <a:xfrm>
            <a:off x="5594492" y="2560458"/>
            <a:ext cx="4279801" cy="3380068"/>
          </a:xfrm>
          <a:prstGeom prst="rect">
            <a:avLst/>
          </a:prstGeom>
        </p:spPr>
      </p:pic>
    </p:spTree>
    <p:extLst>
      <p:ext uri="{BB962C8B-B14F-4D97-AF65-F5344CB8AC3E}">
        <p14:creationId xmlns:p14="http://schemas.microsoft.com/office/powerpoint/2010/main" val="273061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FBFB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6b44be04-4f4f-4ad5-8583-fc6cfe787cfe">P7YSZEP7SPDX-13083-58</_dlc_DocId>
    <_dlc_DocIdUrl xmlns="6b44be04-4f4f-4ad5-8583-fc6cfe787cfe">
      <Url>https://sp.myatos.net/si/gsa/_layouts/DocIdRedir.aspx?ID=P7YSZEP7SPDX-13083-58</Url>
      <Description>P7YSZEP7SPDX-13083-58</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CD365EAD210758408B3B6F3E87960FB9" ma:contentTypeVersion="1" ma:contentTypeDescription="Create a new document." ma:contentTypeScope="" ma:versionID="485c4f5c0bca839f143488e5be6183c6">
  <xsd:schema xmlns:xsd="http://www.w3.org/2001/XMLSchema" xmlns:xs="http://www.w3.org/2001/XMLSchema" xmlns:p="http://schemas.microsoft.com/office/2006/metadata/properties" xmlns:ns2="6b44be04-4f4f-4ad5-8583-fc6cfe787cfe" xmlns:ns3="http://schemas.microsoft.com/sharepoint/v4" targetNamespace="http://schemas.microsoft.com/office/2006/metadata/properties" ma:root="true" ma:fieldsID="ffa8ad015ffffd35b8eb1e99451c63dd" ns2:_="" ns3:_="">
    <xsd:import namespace="6b44be04-4f4f-4ad5-8583-fc6cfe787cfe"/>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44be04-4f4f-4ad5-8583-fc6cfe787cf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B36E3B-1561-443B-9E0F-0CC4A496E46A}">
  <ds:schemaRefs>
    <ds:schemaRef ds:uri="http://schemas.microsoft.com/sharepoint/v3/contenttype/forms"/>
  </ds:schemaRefs>
</ds:datastoreItem>
</file>

<file path=customXml/itemProps2.xml><?xml version="1.0" encoding="utf-8"?>
<ds:datastoreItem xmlns:ds="http://schemas.openxmlformats.org/officeDocument/2006/customXml" ds:itemID="{64B3616F-6DCF-4018-9A86-742E28980A68}">
  <ds:schemaRefs>
    <ds:schemaRef ds:uri="http://schemas.microsoft.com/sharepoint/events"/>
  </ds:schemaRefs>
</ds:datastoreItem>
</file>

<file path=customXml/itemProps3.xml><?xml version="1.0" encoding="utf-8"?>
<ds:datastoreItem xmlns:ds="http://schemas.openxmlformats.org/officeDocument/2006/customXml" ds:itemID="{1A760301-8519-4A4C-8CB1-402282D37E7A}">
  <ds:schemaRefs>
    <ds:schemaRef ds:uri="http://schemas.microsoft.com/office/2006/metadata/properties"/>
    <ds:schemaRef ds:uri="http://schemas.microsoft.com/office/infopath/2007/PartnerControls"/>
    <ds:schemaRef ds:uri="http://schemas.microsoft.com/sharepoint/v4"/>
    <ds:schemaRef ds:uri="6b44be04-4f4f-4ad5-8583-fc6cfe787cfe"/>
  </ds:schemaRefs>
</ds:datastoreItem>
</file>

<file path=customXml/itemProps4.xml><?xml version="1.0" encoding="utf-8"?>
<ds:datastoreItem xmlns:ds="http://schemas.openxmlformats.org/officeDocument/2006/customXml" ds:itemID="{505B88BA-77AC-4E7E-A9EC-04204E260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44be04-4f4f-4ad5-8583-fc6cfe787cfe"/>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atos_olympic_final_6april2015v9 (2)</Template>
  <TotalTime>770</TotalTime>
  <Words>1469</Words>
  <PresentationFormat>Widescreen</PresentationFormat>
  <Paragraphs>278</Paragraphs>
  <Slides>29</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Lucida Sans Unicode</vt:lpstr>
      <vt:lpstr>Stag Medium</vt:lpstr>
      <vt:lpstr>Stag Sans Book</vt:lpstr>
      <vt:lpstr>Verdana</vt:lpstr>
      <vt:lpstr>Wingdings</vt:lpstr>
      <vt:lpstr>PPT-Atos_Widescreen</vt:lpstr>
      <vt:lpstr>Atos v4.0</vt:lpstr>
      <vt:lpstr>think-cell Slide</vt:lpstr>
      <vt:lpstr>  SAP HANA ADMINISTRATON 2.0 </vt:lpstr>
      <vt:lpstr>SAP HANA Studio</vt:lpstr>
      <vt:lpstr>SAP HANA Studio</vt:lpstr>
      <vt:lpstr>SAP HANA Studio</vt:lpstr>
      <vt:lpstr>Organizing the System Landscape</vt:lpstr>
      <vt:lpstr>Adding Systems</vt:lpstr>
      <vt:lpstr>Adding Systems</vt:lpstr>
      <vt:lpstr>Centrally-stored archive of SAP HANA systems</vt:lpstr>
      <vt:lpstr>SAP HANA system logoff and logon</vt:lpstr>
      <vt:lpstr>Systems View Context Menu</vt:lpstr>
      <vt:lpstr>Database Start and Stop</vt:lpstr>
      <vt:lpstr>Backup</vt:lpstr>
      <vt:lpstr>System Monitor</vt:lpstr>
      <vt:lpstr>Administration View Overview</vt:lpstr>
      <vt:lpstr>Administration View Overview</vt:lpstr>
      <vt:lpstr>Administration View Landscape Tab</vt:lpstr>
      <vt:lpstr>Administration View Alerts</vt:lpstr>
      <vt:lpstr>Administration View Performance Tab</vt:lpstr>
      <vt:lpstr>Statement Monitoring – Plan Cache &amp; Statement Trace</vt:lpstr>
      <vt:lpstr>Performance Tab – Other Functions</vt:lpstr>
      <vt:lpstr>Administration View Volumes</vt:lpstr>
      <vt:lpstr>Administration View Configuration</vt:lpstr>
      <vt:lpstr>Administration View System Information</vt:lpstr>
      <vt:lpstr>Administration View Log Files / Traces</vt:lpstr>
      <vt:lpstr>Collecting Diagnosis Information</vt:lpstr>
      <vt:lpstr>Administration View Trace configuration</vt:lpstr>
      <vt:lpstr>Row Store vs. Column Store When to Use Which Store</vt:lpstr>
      <vt:lpstr>SAP HANA Export and Import </vt:lpstr>
      <vt:lpstr>Import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2016-02-27T05:53:40Z</dcterms:created>
  <dcterms:modified xsi:type="dcterms:W3CDTF">2018-05-05T06:55:41Z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ArticulateGUID">
    <vt:lpwstr>36C525D7-F40C-463D-9448-0052C90938E4</vt:lpwstr>
  </property>
  <property fmtid="{D5CDD505-2E9C-101B-9397-08002B2CF9AE}" pid="4" name="ArticulatePath">
    <vt:lpwstr>atos_olympic_final_6april2015v9 (1)</vt:lpwstr>
  </property>
  <property fmtid="{D5CDD505-2E9C-101B-9397-08002B2CF9AE}" pid="5" name="ContentTypeId">
    <vt:lpwstr>0x010100CD365EAD210758408B3B6F3E87960FB9</vt:lpwstr>
  </property>
  <property fmtid="{D5CDD505-2E9C-101B-9397-08002B2CF9AE}" pid="6" name="_dlc_DocIdItemGuid">
    <vt:lpwstr>f8cdee6f-fe5b-411a-b21f-13678c2f8f89</vt:lpwstr>
  </property>
</Properties>
</file>